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notesMasterIdLst>
    <p:notesMasterId r:id="rId58"/>
  </p:notesMasterIdLst>
  <p:sldIdLst>
    <p:sldId id="280" r:id="rId2"/>
    <p:sldId id="346" r:id="rId3"/>
    <p:sldId id="347" r:id="rId4"/>
    <p:sldId id="348" r:id="rId5"/>
    <p:sldId id="349" r:id="rId6"/>
    <p:sldId id="350" r:id="rId7"/>
    <p:sldId id="362" r:id="rId8"/>
    <p:sldId id="344" r:id="rId9"/>
    <p:sldId id="345" r:id="rId10"/>
    <p:sldId id="364" r:id="rId11"/>
    <p:sldId id="363" r:id="rId12"/>
    <p:sldId id="365" r:id="rId13"/>
    <p:sldId id="366" r:id="rId14"/>
    <p:sldId id="367" r:id="rId15"/>
    <p:sldId id="368" r:id="rId16"/>
    <p:sldId id="370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15" r:id="rId27"/>
    <p:sldId id="316" r:id="rId28"/>
    <p:sldId id="356" r:id="rId29"/>
    <p:sldId id="317" r:id="rId30"/>
    <p:sldId id="319" r:id="rId31"/>
    <p:sldId id="320" r:id="rId32"/>
    <p:sldId id="321" r:id="rId33"/>
    <p:sldId id="324" r:id="rId34"/>
    <p:sldId id="352" r:id="rId35"/>
    <p:sldId id="327" r:id="rId36"/>
    <p:sldId id="354" r:id="rId37"/>
    <p:sldId id="329" r:id="rId38"/>
    <p:sldId id="358" r:id="rId39"/>
    <p:sldId id="360" r:id="rId40"/>
    <p:sldId id="355" r:id="rId41"/>
    <p:sldId id="357" r:id="rId42"/>
    <p:sldId id="361" r:id="rId43"/>
    <p:sldId id="351" r:id="rId44"/>
    <p:sldId id="353" r:id="rId45"/>
    <p:sldId id="335" r:id="rId46"/>
    <p:sldId id="342" r:id="rId47"/>
    <p:sldId id="381" r:id="rId48"/>
    <p:sldId id="382" r:id="rId49"/>
    <p:sldId id="383" r:id="rId50"/>
    <p:sldId id="384" r:id="rId51"/>
    <p:sldId id="385" r:id="rId52"/>
    <p:sldId id="386" r:id="rId53"/>
    <p:sldId id="387" r:id="rId54"/>
    <p:sldId id="388" r:id="rId55"/>
    <p:sldId id="389" r:id="rId56"/>
    <p:sldId id="390" r:id="rId5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CC99"/>
    <a:srgbClr val="FFFF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2" autoAdjust="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908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24BE43-B1BE-426D-B475-2D395925082C}" type="doc">
      <dgm:prSet loTypeId="urn:microsoft.com/office/officeart/2008/layout/RadialCluster" loCatId="relationship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B835F2D9-EC7A-4274-AC73-0F24CAF92CD0}">
      <dgm:prSet phldrT="[Текст]"/>
      <dgm:spPr/>
      <dgm:t>
        <a:bodyPr/>
        <a:lstStyle/>
        <a:p>
          <a:r>
            <a:rPr lang="ru-RU" dirty="0" smtClean="0"/>
            <a:t>ЕНВД</a:t>
          </a:r>
          <a:endParaRPr lang="ru-RU" dirty="0"/>
        </a:p>
      </dgm:t>
    </dgm:pt>
    <dgm:pt modelId="{9AD8A9CC-32BF-40CF-AB03-2E459323D661}" type="parTrans" cxnId="{312148CD-4103-48B1-8B32-E2BAC55C7044}">
      <dgm:prSet/>
      <dgm:spPr/>
      <dgm:t>
        <a:bodyPr/>
        <a:lstStyle/>
        <a:p>
          <a:endParaRPr lang="ru-RU"/>
        </a:p>
      </dgm:t>
    </dgm:pt>
    <dgm:pt modelId="{4254B5A6-4059-4631-86C6-BB949EE6BA01}" type="sibTrans" cxnId="{312148CD-4103-48B1-8B32-E2BAC55C7044}">
      <dgm:prSet/>
      <dgm:spPr/>
      <dgm:t>
        <a:bodyPr/>
        <a:lstStyle/>
        <a:p>
          <a:endParaRPr lang="ru-RU"/>
        </a:p>
      </dgm:t>
    </dgm:pt>
    <dgm:pt modelId="{4FBB3CFE-5BC2-432B-9A51-54A1EA6C524F}">
      <dgm:prSet phldrT="[Текст]"/>
      <dgm:spPr/>
      <dgm:t>
        <a:bodyPr/>
        <a:lstStyle/>
        <a:p>
          <a:r>
            <a:rPr lang="ru-RU" smtClean="0"/>
            <a:t>ОСН</a:t>
          </a:r>
          <a:endParaRPr lang="ru-RU" dirty="0"/>
        </a:p>
      </dgm:t>
    </dgm:pt>
    <dgm:pt modelId="{9D178866-8B42-4711-8AE8-487E5B7CDD6D}" type="parTrans" cxnId="{8D6F188D-8139-4323-9740-A8950AADE04B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36B1F988-604E-4F62-B521-B2B54EF41394}" type="sibTrans" cxnId="{8D6F188D-8139-4323-9740-A8950AADE04B}">
      <dgm:prSet/>
      <dgm:spPr/>
      <dgm:t>
        <a:bodyPr/>
        <a:lstStyle/>
        <a:p>
          <a:endParaRPr lang="ru-RU"/>
        </a:p>
      </dgm:t>
    </dgm:pt>
    <dgm:pt modelId="{1181A659-1C0F-4C30-AC89-BDF8B8CD44BE}">
      <dgm:prSet phldrT="[Текст]"/>
      <dgm:spPr/>
      <dgm:t>
        <a:bodyPr/>
        <a:lstStyle/>
        <a:p>
          <a:r>
            <a:rPr lang="ru-RU" smtClean="0"/>
            <a:t>ЕСХН</a:t>
          </a:r>
          <a:endParaRPr lang="ru-RU" dirty="0"/>
        </a:p>
      </dgm:t>
    </dgm:pt>
    <dgm:pt modelId="{35A0636C-CE21-4FCE-86F5-911B8A93EC45}" type="parTrans" cxnId="{6A8C5D50-3A0A-4F2E-BFB5-ABE3CFA5D801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CDC2780B-222E-467B-B091-745FF2B9DC0C}" type="sibTrans" cxnId="{6A8C5D50-3A0A-4F2E-BFB5-ABE3CFA5D801}">
      <dgm:prSet/>
      <dgm:spPr/>
      <dgm:t>
        <a:bodyPr/>
        <a:lstStyle/>
        <a:p>
          <a:endParaRPr lang="ru-RU"/>
        </a:p>
      </dgm:t>
    </dgm:pt>
    <dgm:pt modelId="{EC139E9C-78A0-41E9-9E53-02744E283673}">
      <dgm:prSet phldrT="[Текст]"/>
      <dgm:spPr/>
      <dgm:t>
        <a:bodyPr/>
        <a:lstStyle/>
        <a:p>
          <a:r>
            <a:rPr lang="ru-RU" dirty="0" smtClean="0"/>
            <a:t>УСН</a:t>
          </a:r>
          <a:endParaRPr lang="ru-RU" dirty="0"/>
        </a:p>
      </dgm:t>
    </dgm:pt>
    <dgm:pt modelId="{77FC5E5B-37A4-431D-9413-A55162C8D7B5}" type="parTrans" cxnId="{D7DB5F0F-59BF-492C-B55D-CD1EE477FAE4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26A54E3A-7EF1-4EA3-8D6D-CEE3B2B97910}" type="sibTrans" cxnId="{D7DB5F0F-59BF-492C-B55D-CD1EE477FAE4}">
      <dgm:prSet/>
      <dgm:spPr/>
      <dgm:t>
        <a:bodyPr/>
        <a:lstStyle/>
        <a:p>
          <a:endParaRPr lang="ru-RU"/>
        </a:p>
      </dgm:t>
    </dgm:pt>
    <dgm:pt modelId="{90BC886C-210C-42D7-803D-C0CF302B51FA}" type="pres">
      <dgm:prSet presAssocID="{7C24BE43-B1BE-426D-B475-2D395925082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698CCA5-9D35-4F27-9584-837B52725A18}" type="pres">
      <dgm:prSet presAssocID="{B835F2D9-EC7A-4274-AC73-0F24CAF92CD0}" presName="singleCycle" presStyleCnt="0"/>
      <dgm:spPr/>
    </dgm:pt>
    <dgm:pt modelId="{DE5C1789-A582-41D5-A978-E38C090409A6}" type="pres">
      <dgm:prSet presAssocID="{B835F2D9-EC7A-4274-AC73-0F24CAF92CD0}" presName="singleCenter" presStyleLbl="node1" presStyleIdx="0" presStyleCnt="4" custLinFactNeighborX="-687" custLinFactNeighborY="-8093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F6962BED-61A2-48B5-BD4A-C95FA6EE742D}" type="pres">
      <dgm:prSet presAssocID="{9D178866-8B42-4711-8AE8-487E5B7CDD6D}" presName="Name56" presStyleLbl="parChTrans1D2" presStyleIdx="0" presStyleCnt="3"/>
      <dgm:spPr/>
      <dgm:t>
        <a:bodyPr/>
        <a:lstStyle/>
        <a:p>
          <a:endParaRPr lang="ru-RU"/>
        </a:p>
      </dgm:t>
    </dgm:pt>
    <dgm:pt modelId="{52639666-182C-4534-9EFC-6848B9A39156}" type="pres">
      <dgm:prSet presAssocID="{4FBB3CFE-5BC2-432B-9A51-54A1EA6C524F}" presName="text0" presStyleLbl="node1" presStyleIdx="1" presStyleCnt="4" custScaleX="202036" custRadScaleRad="101502" custRadScaleInc="-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15DF30-0C3F-4B68-BF2A-D9526228FF8E}" type="pres">
      <dgm:prSet presAssocID="{35A0636C-CE21-4FCE-86F5-911B8A93EC45}" presName="Name56" presStyleLbl="parChTrans1D2" presStyleIdx="1" presStyleCnt="3"/>
      <dgm:spPr/>
      <dgm:t>
        <a:bodyPr/>
        <a:lstStyle/>
        <a:p>
          <a:endParaRPr lang="ru-RU"/>
        </a:p>
      </dgm:t>
    </dgm:pt>
    <dgm:pt modelId="{27E2E0E0-EA59-4EE8-A035-68DAA90AFDEA}" type="pres">
      <dgm:prSet presAssocID="{1181A659-1C0F-4C30-AC89-BDF8B8CD44BE}" presName="text0" presStyleLbl="node1" presStyleIdx="2" presStyleCnt="4" custScaleX="193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3DBFD4-9C72-43CF-B312-994D8FFBF10A}" type="pres">
      <dgm:prSet presAssocID="{77FC5E5B-37A4-431D-9413-A55162C8D7B5}" presName="Name56" presStyleLbl="parChTrans1D2" presStyleIdx="2" presStyleCnt="3"/>
      <dgm:spPr/>
      <dgm:t>
        <a:bodyPr/>
        <a:lstStyle/>
        <a:p>
          <a:endParaRPr lang="ru-RU"/>
        </a:p>
      </dgm:t>
    </dgm:pt>
    <dgm:pt modelId="{218566E7-DADE-47E3-8CC8-DC958D4B9FC9}" type="pres">
      <dgm:prSet presAssocID="{EC139E9C-78A0-41E9-9E53-02744E283673}" presName="text0" presStyleLbl="node1" presStyleIdx="3" presStyleCnt="4" custScaleX="1935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D63EBA-0E02-4632-A69C-E44C3A549AF1}" type="presOf" srcId="{9D178866-8B42-4711-8AE8-487E5B7CDD6D}" destId="{F6962BED-61A2-48B5-BD4A-C95FA6EE742D}" srcOrd="0" destOrd="0" presId="urn:microsoft.com/office/officeart/2008/layout/RadialCluster"/>
    <dgm:cxn modelId="{C2F23C44-21CE-48B8-AB37-FA6958AC3A7B}" type="presOf" srcId="{B835F2D9-EC7A-4274-AC73-0F24CAF92CD0}" destId="{DE5C1789-A582-41D5-A978-E38C090409A6}" srcOrd="0" destOrd="0" presId="urn:microsoft.com/office/officeart/2008/layout/RadialCluster"/>
    <dgm:cxn modelId="{8D6F188D-8139-4323-9740-A8950AADE04B}" srcId="{B835F2D9-EC7A-4274-AC73-0F24CAF92CD0}" destId="{4FBB3CFE-5BC2-432B-9A51-54A1EA6C524F}" srcOrd="0" destOrd="0" parTransId="{9D178866-8B42-4711-8AE8-487E5B7CDD6D}" sibTransId="{36B1F988-604E-4F62-B521-B2B54EF41394}"/>
    <dgm:cxn modelId="{050F0E40-C007-4395-B116-3BED90AE5A09}" type="presOf" srcId="{35A0636C-CE21-4FCE-86F5-911B8A93EC45}" destId="{7915DF30-0C3F-4B68-BF2A-D9526228FF8E}" srcOrd="0" destOrd="0" presId="urn:microsoft.com/office/officeart/2008/layout/RadialCluster"/>
    <dgm:cxn modelId="{F784BAC7-2FE0-4AA9-9033-C25D3AB8E3A5}" type="presOf" srcId="{77FC5E5B-37A4-431D-9413-A55162C8D7B5}" destId="{193DBFD4-9C72-43CF-B312-994D8FFBF10A}" srcOrd="0" destOrd="0" presId="urn:microsoft.com/office/officeart/2008/layout/RadialCluster"/>
    <dgm:cxn modelId="{D7DB5F0F-59BF-492C-B55D-CD1EE477FAE4}" srcId="{B835F2D9-EC7A-4274-AC73-0F24CAF92CD0}" destId="{EC139E9C-78A0-41E9-9E53-02744E283673}" srcOrd="2" destOrd="0" parTransId="{77FC5E5B-37A4-431D-9413-A55162C8D7B5}" sibTransId="{26A54E3A-7EF1-4EA3-8D6D-CEE3B2B97910}"/>
    <dgm:cxn modelId="{312148CD-4103-48B1-8B32-E2BAC55C7044}" srcId="{7C24BE43-B1BE-426D-B475-2D395925082C}" destId="{B835F2D9-EC7A-4274-AC73-0F24CAF92CD0}" srcOrd="0" destOrd="0" parTransId="{9AD8A9CC-32BF-40CF-AB03-2E459323D661}" sibTransId="{4254B5A6-4059-4631-86C6-BB949EE6BA01}"/>
    <dgm:cxn modelId="{4FAC499E-5B2E-4D17-9A2C-E9CB15057FFE}" type="presOf" srcId="{4FBB3CFE-5BC2-432B-9A51-54A1EA6C524F}" destId="{52639666-182C-4534-9EFC-6848B9A39156}" srcOrd="0" destOrd="0" presId="urn:microsoft.com/office/officeart/2008/layout/RadialCluster"/>
    <dgm:cxn modelId="{79A770A6-9812-4148-A28C-F43FB6A75F65}" type="presOf" srcId="{EC139E9C-78A0-41E9-9E53-02744E283673}" destId="{218566E7-DADE-47E3-8CC8-DC958D4B9FC9}" srcOrd="0" destOrd="0" presId="urn:microsoft.com/office/officeart/2008/layout/RadialCluster"/>
    <dgm:cxn modelId="{5491233F-846A-4755-ABFC-B513EFB9AFE8}" type="presOf" srcId="{7C24BE43-B1BE-426D-B475-2D395925082C}" destId="{90BC886C-210C-42D7-803D-C0CF302B51FA}" srcOrd="0" destOrd="0" presId="urn:microsoft.com/office/officeart/2008/layout/RadialCluster"/>
    <dgm:cxn modelId="{6A8C5D50-3A0A-4F2E-BFB5-ABE3CFA5D801}" srcId="{B835F2D9-EC7A-4274-AC73-0F24CAF92CD0}" destId="{1181A659-1C0F-4C30-AC89-BDF8B8CD44BE}" srcOrd="1" destOrd="0" parTransId="{35A0636C-CE21-4FCE-86F5-911B8A93EC45}" sibTransId="{CDC2780B-222E-467B-B091-745FF2B9DC0C}"/>
    <dgm:cxn modelId="{4724941B-033B-4490-B4C5-AC7C7AD409CD}" type="presOf" srcId="{1181A659-1C0F-4C30-AC89-BDF8B8CD44BE}" destId="{27E2E0E0-EA59-4EE8-A035-68DAA90AFDEA}" srcOrd="0" destOrd="0" presId="urn:microsoft.com/office/officeart/2008/layout/RadialCluster"/>
    <dgm:cxn modelId="{AC64B146-DC64-4D7B-9D4C-CBA9781BB18F}" type="presParOf" srcId="{90BC886C-210C-42D7-803D-C0CF302B51FA}" destId="{7698CCA5-9D35-4F27-9584-837B52725A18}" srcOrd="0" destOrd="0" presId="urn:microsoft.com/office/officeart/2008/layout/RadialCluster"/>
    <dgm:cxn modelId="{7F3F2733-B8EC-499D-A3C2-4238CD1DDB01}" type="presParOf" srcId="{7698CCA5-9D35-4F27-9584-837B52725A18}" destId="{DE5C1789-A582-41D5-A978-E38C090409A6}" srcOrd="0" destOrd="0" presId="urn:microsoft.com/office/officeart/2008/layout/RadialCluster"/>
    <dgm:cxn modelId="{B9869F34-AE99-48A6-90A5-D59839DD996D}" type="presParOf" srcId="{7698CCA5-9D35-4F27-9584-837B52725A18}" destId="{F6962BED-61A2-48B5-BD4A-C95FA6EE742D}" srcOrd="1" destOrd="0" presId="urn:microsoft.com/office/officeart/2008/layout/RadialCluster"/>
    <dgm:cxn modelId="{DC5192F9-8E99-4514-B721-674C015805AF}" type="presParOf" srcId="{7698CCA5-9D35-4F27-9584-837B52725A18}" destId="{52639666-182C-4534-9EFC-6848B9A39156}" srcOrd="2" destOrd="0" presId="urn:microsoft.com/office/officeart/2008/layout/RadialCluster"/>
    <dgm:cxn modelId="{C998F39C-211F-4689-88FF-BAE49FAEFF35}" type="presParOf" srcId="{7698CCA5-9D35-4F27-9584-837B52725A18}" destId="{7915DF30-0C3F-4B68-BF2A-D9526228FF8E}" srcOrd="3" destOrd="0" presId="urn:microsoft.com/office/officeart/2008/layout/RadialCluster"/>
    <dgm:cxn modelId="{3294CC70-F934-42EB-9F84-337C9B7644F0}" type="presParOf" srcId="{7698CCA5-9D35-4F27-9584-837B52725A18}" destId="{27E2E0E0-EA59-4EE8-A035-68DAA90AFDEA}" srcOrd="4" destOrd="0" presId="urn:microsoft.com/office/officeart/2008/layout/RadialCluster"/>
    <dgm:cxn modelId="{2707C60B-EA0D-4E1D-A40A-EC1759CD995A}" type="presParOf" srcId="{7698CCA5-9D35-4F27-9584-837B52725A18}" destId="{193DBFD4-9C72-43CF-B312-994D8FFBF10A}" srcOrd="5" destOrd="0" presId="urn:microsoft.com/office/officeart/2008/layout/RadialCluster"/>
    <dgm:cxn modelId="{294C1A80-2A69-4F20-9530-38BEE1090E07}" type="presParOf" srcId="{7698CCA5-9D35-4F27-9584-837B52725A18}" destId="{218566E7-DADE-47E3-8CC8-DC958D4B9FC9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C1789-A582-41D5-A978-E38C090409A6}">
      <dsp:nvSpPr>
        <dsp:cNvPr id="0" name=""/>
        <dsp:cNvSpPr/>
      </dsp:nvSpPr>
      <dsp:spPr>
        <a:xfrm>
          <a:off x="3456363" y="1800209"/>
          <a:ext cx="1382553" cy="1382553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ЕНВД</a:t>
          </a:r>
          <a:endParaRPr lang="ru-RU" sz="3600" kern="1200" dirty="0"/>
        </a:p>
      </dsp:txBody>
      <dsp:txXfrm>
        <a:off x="3523854" y="1867700"/>
        <a:ext cx="1247571" cy="1247571"/>
      </dsp:txXfrm>
    </dsp:sp>
    <dsp:sp modelId="{F6962BED-61A2-48B5-BD4A-C95FA6EE742D}">
      <dsp:nvSpPr>
        <dsp:cNvPr id="0" name=""/>
        <dsp:cNvSpPr/>
      </dsp:nvSpPr>
      <dsp:spPr>
        <a:xfrm rot="16253989">
          <a:off x="3834683" y="1471268"/>
          <a:ext cx="6579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57961" y="0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52639666-182C-4534-9EFC-6848B9A39156}">
      <dsp:nvSpPr>
        <dsp:cNvPr id="0" name=""/>
        <dsp:cNvSpPr/>
      </dsp:nvSpPr>
      <dsp:spPr>
        <a:xfrm>
          <a:off x="3240364" y="216017"/>
          <a:ext cx="1871481" cy="926310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126486"/>
                <a:satOff val="-2798"/>
                <a:lumOff val="20993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126486"/>
                <a:satOff val="-2798"/>
                <a:lumOff val="20993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126486"/>
                <a:satOff val="-2798"/>
                <a:lumOff val="209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smtClean="0"/>
            <a:t>ОСН</a:t>
          </a:r>
          <a:endParaRPr lang="ru-RU" sz="3500" kern="1200" dirty="0"/>
        </a:p>
      </dsp:txBody>
      <dsp:txXfrm>
        <a:off x="3285583" y="261236"/>
        <a:ext cx="1781043" cy="835872"/>
      </dsp:txXfrm>
    </dsp:sp>
    <dsp:sp modelId="{7915DF30-0C3F-4B68-BF2A-D9526228FF8E}">
      <dsp:nvSpPr>
        <dsp:cNvPr id="0" name=""/>
        <dsp:cNvSpPr/>
      </dsp:nvSpPr>
      <dsp:spPr>
        <a:xfrm rot="2217280">
          <a:off x="4768287" y="3222910"/>
          <a:ext cx="7031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3170" y="0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27E2E0E0-EA59-4EE8-A035-68DAA90AFDEA}">
      <dsp:nvSpPr>
        <dsp:cNvPr id="0" name=""/>
        <dsp:cNvSpPr/>
      </dsp:nvSpPr>
      <dsp:spPr>
        <a:xfrm>
          <a:off x="5120537" y="3434277"/>
          <a:ext cx="1791865" cy="926310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252972"/>
                <a:satOff val="-5595"/>
                <a:lumOff val="41987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252972"/>
                <a:satOff val="-5595"/>
                <a:lumOff val="41987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252972"/>
                <a:satOff val="-5595"/>
                <a:lumOff val="4198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smtClean="0"/>
            <a:t>ЕСХН</a:t>
          </a:r>
          <a:endParaRPr lang="ru-RU" sz="3500" kern="1200" dirty="0"/>
        </a:p>
      </dsp:txBody>
      <dsp:txXfrm>
        <a:off x="5165756" y="3479496"/>
        <a:ext cx="1701427" cy="835872"/>
      </dsp:txXfrm>
    </dsp:sp>
    <dsp:sp modelId="{193DBFD4-9C72-43CF-B312-994D8FFBF10A}">
      <dsp:nvSpPr>
        <dsp:cNvPr id="0" name=""/>
        <dsp:cNvSpPr/>
      </dsp:nvSpPr>
      <dsp:spPr>
        <a:xfrm rot="8530088">
          <a:off x="2864036" y="3231294"/>
          <a:ext cx="6618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1886" y="0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218566E7-DADE-47E3-8CC8-DC958D4B9FC9}">
      <dsp:nvSpPr>
        <dsp:cNvPr id="0" name=""/>
        <dsp:cNvSpPr/>
      </dsp:nvSpPr>
      <dsp:spPr>
        <a:xfrm>
          <a:off x="1440525" y="3434277"/>
          <a:ext cx="1793319" cy="926310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126486"/>
                <a:satOff val="-2798"/>
                <a:lumOff val="20993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126486"/>
                <a:satOff val="-2798"/>
                <a:lumOff val="20993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126486"/>
                <a:satOff val="-2798"/>
                <a:lumOff val="209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УСН</a:t>
          </a:r>
          <a:endParaRPr lang="ru-RU" sz="3500" kern="1200" dirty="0"/>
        </a:p>
      </dsp:txBody>
      <dsp:txXfrm>
        <a:off x="1485744" y="3479496"/>
        <a:ext cx="1702881" cy="835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8E17278-A5AE-45FA-8C8D-2F5A74FCBEFD}" type="datetimeFigureOut">
              <a:rPr lang="ru-RU"/>
              <a:pPr>
                <a:defRPr/>
              </a:pPr>
              <a:t>15.03.2012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D8E5774-2249-419B-BC23-3E420BA82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8014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14F16-1F4E-48BC-979E-B62222B281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82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13753-2B2B-4AF3-8B53-D284092971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3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E519A-FA03-4F36-B405-8516CD1167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505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F283B-ABCC-4E7B-BAB1-5A19C5FB1D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068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834E7-1562-4A1B-BDFC-C5BD338D3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7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634D0-183A-4F51-9A78-1D7B35EAA7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7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2F7B8D-8FE2-463F-9AB3-BF9FBA6359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96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778AF-2587-468D-8E08-390B90D2FE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675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37819-ED82-4D4E-B08B-E05168D4C8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61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14F81-CF8D-470E-B0C1-AC1AEC9F61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00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F8F8F-4EE5-4220-8578-45DB497629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103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1693E-17CC-440A-AAD4-1C7D0AECDA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93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2AD22-64E1-44FD-A7D3-72636A7FF0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2D8A79-B705-4D54-AEC0-E0F093C3EB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90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onland.ru/Default.aspx?pageid=91692" TargetMode="External"/><Relationship Id="rId3" Type="http://schemas.openxmlformats.org/officeDocument/2006/relationships/hyperlink" Target="http://www.donland.ru/Default.aspx?pageid=88007" TargetMode="External"/><Relationship Id="rId7" Type="http://schemas.openxmlformats.org/officeDocument/2006/relationships/hyperlink" Target="http://www.donland.ru/Default.aspx?pageid=87983" TargetMode="External"/><Relationship Id="rId2" Type="http://schemas.openxmlformats.org/officeDocument/2006/relationships/hyperlink" Target="http://www.donland.ru/Default.aspx?pageid=796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donland.ru/Default.aspx?pageid=87466" TargetMode="External"/><Relationship Id="rId11" Type="http://schemas.openxmlformats.org/officeDocument/2006/relationships/hyperlink" Target="http://www.donland.ru/Default.aspx?pageid=94308" TargetMode="External"/><Relationship Id="rId5" Type="http://schemas.openxmlformats.org/officeDocument/2006/relationships/hyperlink" Target="http://www.donland.ru/Default.aspx?pageid=84806" TargetMode="External"/><Relationship Id="rId10" Type="http://schemas.openxmlformats.org/officeDocument/2006/relationships/hyperlink" Target="http://www.donland.ru/Default.aspx?pageid=91718" TargetMode="External"/><Relationship Id="rId4" Type="http://schemas.openxmlformats.org/officeDocument/2006/relationships/hyperlink" Target="http://www.donland.ru/Default.aspx?pageid=88606" TargetMode="External"/><Relationship Id="rId9" Type="http://schemas.openxmlformats.org/officeDocument/2006/relationships/hyperlink" Target="http://www.donland.ru/Default.aspx?pageid=82741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</a:rPr>
              <a:t>Семинар «Налоговые режимы для малого бизнеса: практика и развитие»</a:t>
            </a:r>
          </a:p>
        </p:txBody>
      </p:sp>
      <p:pic>
        <p:nvPicPr>
          <p:cNvPr id="8195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557338"/>
            <a:ext cx="3384550" cy="4198937"/>
          </a:xfrm>
          <a:noFill/>
        </p:spPr>
      </p:pic>
      <p:sp>
        <p:nvSpPr>
          <p:cNvPr id="266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1557338"/>
            <a:ext cx="4751387" cy="489585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Господдержка малого бизнеса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Характеристика налоговых режимов и условий их применения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Комментарий практики применения законов и их важных </a:t>
            </a:r>
            <a:r>
              <a:rPr lang="ru-RU" sz="2800" dirty="0"/>
              <a:t>изменений </a:t>
            </a:r>
            <a:r>
              <a:rPr lang="ru-RU" sz="2800" dirty="0" smtClean="0"/>
              <a:t>в 2011-2012гг.</a:t>
            </a:r>
          </a:p>
        </p:txBody>
      </p:sp>
    </p:spTree>
  </p:cSld>
  <p:clrMapOvr>
    <a:masterClrMapping/>
  </p:clrMapOvr>
  <p:transition spd="slow" advTm="60000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Общая система налогообложения</a:t>
            </a: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Базовые понятия </a:t>
            </a:r>
          </a:p>
          <a:p>
            <a:r>
              <a:rPr lang="ru-RU" smtClean="0"/>
              <a:t>и новые правила</a:t>
            </a:r>
          </a:p>
        </p:txBody>
      </p:sp>
    </p:spTree>
    <p:extLst>
      <p:ext uri="{BB962C8B-B14F-4D97-AF65-F5344CB8AC3E}">
        <p14:creationId xmlns:p14="http://schemas.microsoft.com/office/powerpoint/2010/main" val="3089275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Соотношение финансовых терминов</a:t>
            </a:r>
          </a:p>
        </p:txBody>
      </p:sp>
      <p:graphicFrame>
        <p:nvGraphicFramePr>
          <p:cNvPr id="63591" name="Group 10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180937931"/>
              </p:ext>
            </p:extLst>
          </p:nvPr>
        </p:nvGraphicFramePr>
        <p:xfrm>
          <a:off x="457200" y="1600200"/>
          <a:ext cx="8229600" cy="4525964"/>
        </p:xfrm>
        <a:graphic>
          <a:graphicData uri="http://schemas.openxmlformats.org/drawingml/2006/table">
            <a:tbl>
              <a:tblPr/>
              <a:tblGrid>
                <a:gridCol w="1611313"/>
                <a:gridCol w="1622425"/>
                <a:gridCol w="1778000"/>
                <a:gridCol w="1616075"/>
                <a:gridCol w="1601787"/>
              </a:tblGrid>
              <a:tr h="96361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Выручка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36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НДС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01758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Прибыль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Прямые расходы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Косвенные расходы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Внереализа-ционные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расходы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588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38"/>
          <p:cNvSpPr>
            <a:spLocks noChangeShapeType="1"/>
          </p:cNvSpPr>
          <p:nvPr/>
        </p:nvSpPr>
        <p:spPr bwMode="auto">
          <a:xfrm>
            <a:off x="1835150" y="3716338"/>
            <a:ext cx="698500" cy="87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" name="Text Box 50"/>
          <p:cNvSpPr txBox="1">
            <a:spLocks noChangeArrowheads="1"/>
          </p:cNvSpPr>
          <p:nvPr/>
        </p:nvSpPr>
        <p:spPr bwMode="auto">
          <a:xfrm>
            <a:off x="3203575" y="1773238"/>
            <a:ext cx="1260475" cy="7921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2000">
                <a:ea typeface="Calibri" pitchFamily="34" charset="0"/>
                <a:cs typeface="Arial" pitchFamily="34" charset="0"/>
              </a:rPr>
              <a:t>Ресурсы = 100   +</a:t>
            </a:r>
          </a:p>
        </p:txBody>
      </p:sp>
      <p:sp>
        <p:nvSpPr>
          <p:cNvPr id="4100" name="Text Box 49"/>
          <p:cNvSpPr txBox="1">
            <a:spLocks noChangeArrowheads="1"/>
          </p:cNvSpPr>
          <p:nvPr/>
        </p:nvSpPr>
        <p:spPr bwMode="auto">
          <a:xfrm>
            <a:off x="4427538" y="1773238"/>
            <a:ext cx="1082675" cy="79216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900">
                <a:ea typeface="Calibri" pitchFamily="34" charset="0"/>
                <a:cs typeface="Arial" pitchFamily="34" charset="0"/>
              </a:rPr>
              <a:t> </a:t>
            </a:r>
            <a:r>
              <a:rPr lang="ru-RU" sz="2400">
                <a:ea typeface="Calibri" pitchFamily="34" charset="0"/>
                <a:cs typeface="Arial" pitchFamily="34" charset="0"/>
              </a:rPr>
              <a:t>ДС = 50</a:t>
            </a:r>
          </a:p>
        </p:txBody>
      </p:sp>
      <p:sp>
        <p:nvSpPr>
          <p:cNvPr id="4101" name="Text Box 48"/>
          <p:cNvSpPr txBox="1">
            <a:spLocks noChangeArrowheads="1"/>
          </p:cNvSpPr>
          <p:nvPr/>
        </p:nvSpPr>
        <p:spPr bwMode="auto">
          <a:xfrm>
            <a:off x="3203575" y="692150"/>
            <a:ext cx="2305050" cy="1081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2400">
                <a:ea typeface="Calibri" pitchFamily="34" charset="0"/>
                <a:cs typeface="Arial" pitchFamily="34" charset="0"/>
              </a:rPr>
              <a:t>Производство = 150</a:t>
            </a:r>
          </a:p>
          <a:p>
            <a:endParaRPr lang="ru-RU" sz="2400">
              <a:ea typeface="Calibri" pitchFamily="34" charset="0"/>
              <a:cs typeface="Arial" pitchFamily="34" charset="0"/>
            </a:endParaRPr>
          </a:p>
        </p:txBody>
      </p:sp>
      <p:sp>
        <p:nvSpPr>
          <p:cNvPr id="4102" name="Text Box 47"/>
          <p:cNvSpPr txBox="1">
            <a:spLocks noChangeArrowheads="1"/>
          </p:cNvSpPr>
          <p:nvPr/>
        </p:nvSpPr>
        <p:spPr bwMode="auto">
          <a:xfrm>
            <a:off x="468313" y="692150"/>
            <a:ext cx="2087562" cy="1081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2400">
                <a:ea typeface="Calibri" pitchFamily="34" charset="0"/>
                <a:cs typeface="Arial" pitchFamily="34" charset="0"/>
              </a:rPr>
              <a:t>Ресурсы = 100</a:t>
            </a:r>
          </a:p>
        </p:txBody>
      </p:sp>
      <p:sp>
        <p:nvSpPr>
          <p:cNvPr id="4103" name="Line 46"/>
          <p:cNvSpPr>
            <a:spLocks noChangeShapeType="1"/>
          </p:cNvSpPr>
          <p:nvPr/>
        </p:nvSpPr>
        <p:spPr bwMode="auto">
          <a:xfrm>
            <a:off x="2484438" y="1773238"/>
            <a:ext cx="719137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" name="Text Box 45"/>
          <p:cNvSpPr txBox="1">
            <a:spLocks noChangeArrowheads="1"/>
          </p:cNvSpPr>
          <p:nvPr/>
        </p:nvSpPr>
        <p:spPr bwMode="auto">
          <a:xfrm>
            <a:off x="6084888" y="692150"/>
            <a:ext cx="2519362" cy="1081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2400">
                <a:ea typeface="Calibri" pitchFamily="34" charset="0"/>
                <a:cs typeface="Arial" pitchFamily="34" charset="0"/>
              </a:rPr>
              <a:t>Продажа = 150</a:t>
            </a:r>
          </a:p>
        </p:txBody>
      </p:sp>
      <p:sp>
        <p:nvSpPr>
          <p:cNvPr id="4105" name="AutoShape 43"/>
          <p:cNvSpPr>
            <a:spLocks noChangeArrowheads="1"/>
          </p:cNvSpPr>
          <p:nvPr/>
        </p:nvSpPr>
        <p:spPr bwMode="auto">
          <a:xfrm>
            <a:off x="539750" y="1773238"/>
            <a:ext cx="114300" cy="1295400"/>
          </a:xfrm>
          <a:prstGeom prst="downArrow">
            <a:avLst>
              <a:gd name="adj1" fmla="val 50000"/>
              <a:gd name="adj2" fmla="val 28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6" name="AutoShape 42"/>
          <p:cNvSpPr>
            <a:spLocks noChangeArrowheads="1"/>
          </p:cNvSpPr>
          <p:nvPr/>
        </p:nvSpPr>
        <p:spPr bwMode="auto">
          <a:xfrm>
            <a:off x="8316913" y="1773238"/>
            <a:ext cx="185737" cy="1439862"/>
          </a:xfrm>
          <a:prstGeom prst="downArrow">
            <a:avLst>
              <a:gd name="adj1" fmla="val 50000"/>
              <a:gd name="adj2" fmla="val 19380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7" name="AutoShape 41"/>
          <p:cNvSpPr>
            <a:spLocks noChangeArrowheads="1"/>
          </p:cNvSpPr>
          <p:nvPr/>
        </p:nvSpPr>
        <p:spPr bwMode="auto">
          <a:xfrm>
            <a:off x="4859338" y="2565400"/>
            <a:ext cx="114300" cy="647700"/>
          </a:xfrm>
          <a:prstGeom prst="downArrow">
            <a:avLst>
              <a:gd name="adj1" fmla="val 50000"/>
              <a:gd name="adj2" fmla="val 141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8" name="Line 37"/>
          <p:cNvSpPr>
            <a:spLocks noChangeShapeType="1"/>
          </p:cNvSpPr>
          <p:nvPr/>
        </p:nvSpPr>
        <p:spPr bwMode="auto">
          <a:xfrm flipH="1">
            <a:off x="7380288" y="3789363"/>
            <a:ext cx="576262" cy="906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" name="Rectangle 52"/>
          <p:cNvSpPr>
            <a:spLocks noChangeArrowheads="1"/>
          </p:cNvSpPr>
          <p:nvPr/>
        </p:nvSpPr>
        <p:spPr bwMode="auto">
          <a:xfrm>
            <a:off x="1212850" y="2884488"/>
            <a:ext cx="48006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110" name="Rectangle 58"/>
          <p:cNvSpPr>
            <a:spLocks noChangeArrowheads="1"/>
          </p:cNvSpPr>
          <p:nvPr/>
        </p:nvSpPr>
        <p:spPr bwMode="auto">
          <a:xfrm>
            <a:off x="1212850" y="2838450"/>
            <a:ext cx="37465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0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>
                <a:latin typeface="Times New Roman" pitchFamily="18" charset="0"/>
                <a:cs typeface="Times New Roman" pitchFamily="18" charset="0"/>
              </a:rPr>
            </a:br>
            <a:endParaRPr lang="ru-RU" sz="10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1100">
                <a:ea typeface="Calibri" pitchFamily="34" charset="0"/>
                <a:cs typeface="Arial" pitchFamily="34" charset="0"/>
              </a:rPr>
              <a:t>     </a:t>
            </a:r>
            <a:endParaRPr lang="ru-RU" sz="10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/>
          </a:p>
        </p:txBody>
      </p:sp>
      <p:sp>
        <p:nvSpPr>
          <p:cNvPr id="4111" name="Rectangle 59"/>
          <p:cNvSpPr>
            <a:spLocks noChangeArrowheads="1"/>
          </p:cNvSpPr>
          <p:nvPr/>
        </p:nvSpPr>
        <p:spPr bwMode="auto">
          <a:xfrm>
            <a:off x="539750" y="3213100"/>
            <a:ext cx="7993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100">
                <a:ea typeface="Calibri" pitchFamily="34" charset="0"/>
                <a:cs typeface="Arial" pitchFamily="34" charset="0"/>
              </a:rPr>
              <a:t> </a:t>
            </a:r>
            <a:r>
              <a:rPr lang="ru-RU" sz="2000">
                <a:ea typeface="Calibri" pitchFamily="34" charset="0"/>
                <a:cs typeface="Arial" pitchFamily="34" charset="0"/>
              </a:rPr>
              <a:t>НДС к вычету = 18                       НДС = 9          НДС к начислению </a:t>
            </a:r>
          </a:p>
          <a:p>
            <a:r>
              <a:rPr lang="ru-RU" sz="2000">
                <a:ea typeface="Calibri" pitchFamily="34" charset="0"/>
                <a:cs typeface="Arial" pitchFamily="34" charset="0"/>
              </a:rPr>
              <a:t>                                                                                           = 27</a:t>
            </a:r>
          </a:p>
        </p:txBody>
      </p:sp>
      <p:graphicFrame>
        <p:nvGraphicFramePr>
          <p:cNvPr id="67655" name="Group 71"/>
          <p:cNvGraphicFramePr>
            <a:graphicFrameLocks noGrp="1"/>
          </p:cNvGraphicFramePr>
          <p:nvPr/>
        </p:nvGraphicFramePr>
        <p:xfrm>
          <a:off x="2555875" y="4292600"/>
          <a:ext cx="4800600" cy="720725"/>
        </p:xfrm>
        <a:graphic>
          <a:graphicData uri="http://schemas.openxmlformats.org/drawingml/2006/table">
            <a:tbl>
              <a:tblPr/>
              <a:tblGrid>
                <a:gridCol w="4800600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                                                                   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Arial" charset="0"/>
                        </a:rPr>
                        <a:t>        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Arial" charset="0"/>
                        </a:rPr>
                        <a:t>К уплате в бюджет = 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8" name="Rectangle 69"/>
          <p:cNvSpPr>
            <a:spLocks noChangeArrowheads="1"/>
          </p:cNvSpPr>
          <p:nvPr/>
        </p:nvSpPr>
        <p:spPr bwMode="auto">
          <a:xfrm>
            <a:off x="684213" y="5876925"/>
            <a:ext cx="8135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7200" algn="just"/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расчета НДС в условиях стабильного производства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479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Общая формула НДС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ru-RU" smtClean="0"/>
              <a:t>(Стоимость переданных покупателю товаров, работ, услуг) × 18% + (Сумма поступившей предоплаты) × 18% + Восстановленный вычет – (Стоимость покупок по счетам-фактурам) × 18% - (Оплаченный НДС на таможне) × 18% - (Стоимость реализации под предоплату) × 18% </a:t>
            </a:r>
          </a:p>
        </p:txBody>
      </p:sp>
    </p:spTree>
    <p:extLst>
      <p:ext uri="{BB962C8B-B14F-4D97-AF65-F5344CB8AC3E}">
        <p14:creationId xmlns:p14="http://schemas.microsoft.com/office/powerpoint/2010/main" val="2097057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Расчетная ставка НДС</a:t>
            </a: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ru-RU" smtClean="0"/>
              <a:t>Сумма реализации (с НДС) – 100 +18</a:t>
            </a:r>
          </a:p>
          <a:p>
            <a:pPr marL="0" indent="0">
              <a:buFontTx/>
              <a:buNone/>
            </a:pPr>
            <a:r>
              <a:rPr lang="ru-RU" smtClean="0"/>
              <a:t>                                       НДС – 18</a:t>
            </a:r>
          </a:p>
          <a:p>
            <a:pPr marL="0" indent="0">
              <a:buFontTx/>
              <a:buNone/>
            </a:pPr>
            <a:endParaRPr lang="ru-RU" smtClean="0"/>
          </a:p>
          <a:p>
            <a:pPr marL="0" indent="0">
              <a:buFontTx/>
              <a:buNone/>
            </a:pPr>
            <a:r>
              <a:rPr lang="ru-RU" sz="2800" smtClean="0"/>
              <a:t>Чтобы найти НДС от суммы, составляется пропорция:</a:t>
            </a:r>
          </a:p>
          <a:p>
            <a:pPr marL="0" indent="0">
              <a:buFontTx/>
              <a:buNone/>
            </a:pPr>
            <a:r>
              <a:rPr lang="ru-RU" smtClean="0"/>
              <a:t>Сумма реализации × 18 ÷ 118</a:t>
            </a:r>
          </a:p>
          <a:p>
            <a:pPr marL="0" indent="0">
              <a:buFontTx/>
              <a:buNone/>
            </a:pPr>
            <a:endParaRPr lang="ru-RU" smtClean="0"/>
          </a:p>
          <a:p>
            <a:pPr marL="0" indent="0">
              <a:buFontTx/>
              <a:buNone/>
            </a:pPr>
            <a:r>
              <a:rPr lang="ru-RU" smtClean="0"/>
              <a:t>Расчетная ставка 18/118 (или 10/110)</a:t>
            </a:r>
          </a:p>
        </p:txBody>
      </p:sp>
    </p:spTree>
    <p:extLst>
      <p:ext uri="{BB962C8B-B14F-4D97-AF65-F5344CB8AC3E}">
        <p14:creationId xmlns:p14="http://schemas.microsoft.com/office/powerpoint/2010/main" val="2624161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/>
          <p:cNvSpPr>
            <a:spLocks noChangeArrowheads="1"/>
          </p:cNvSpPr>
          <p:nvPr/>
        </p:nvSpPr>
        <p:spPr bwMode="auto">
          <a:xfrm>
            <a:off x="0" y="2351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7200"/>
            <a:endParaRPr lang="ru-RU"/>
          </a:p>
        </p:txBody>
      </p:sp>
      <p:sp>
        <p:nvSpPr>
          <p:cNvPr id="7171" name="Rectangle 26"/>
          <p:cNvSpPr>
            <a:spLocks noChangeArrowheads="1"/>
          </p:cNvSpPr>
          <p:nvPr/>
        </p:nvSpPr>
        <p:spPr bwMode="auto">
          <a:xfrm>
            <a:off x="0" y="2351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7200"/>
            <a:endParaRPr lang="ru-RU"/>
          </a:p>
        </p:txBody>
      </p:sp>
      <p:sp>
        <p:nvSpPr>
          <p:cNvPr id="7172" name="Rectangle 28"/>
          <p:cNvSpPr>
            <a:spLocks noChangeArrowheads="1"/>
          </p:cNvSpPr>
          <p:nvPr/>
        </p:nvSpPr>
        <p:spPr bwMode="auto">
          <a:xfrm>
            <a:off x="611188" y="5805488"/>
            <a:ext cx="8066087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7200"/>
            <a:r>
              <a:rPr lang="ru-RU" sz="900"/>
              <a:t/>
            </a:r>
            <a:br>
              <a:rPr lang="ru-RU" sz="900"/>
            </a:br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Общая методика расчета суммы НДС, подлежащей уплате в бюджет</a:t>
            </a:r>
            <a:endParaRPr lang="ru-RU">
              <a:latin typeface="Times New Roman" pitchFamily="18" charset="0"/>
            </a:endParaRPr>
          </a:p>
          <a:p>
            <a:pPr indent="457200" eaLnBrk="0" hangingPunct="0"/>
            <a:endParaRPr lang="ru-RU"/>
          </a:p>
        </p:txBody>
      </p:sp>
      <p:sp>
        <p:nvSpPr>
          <p:cNvPr id="7173" name="Text Box 40"/>
          <p:cNvSpPr txBox="1">
            <a:spLocks noChangeArrowheads="1"/>
          </p:cNvSpPr>
          <p:nvPr/>
        </p:nvSpPr>
        <p:spPr bwMode="auto">
          <a:xfrm>
            <a:off x="708025" y="547688"/>
            <a:ext cx="5256213" cy="4103687"/>
          </a:xfrm>
          <a:prstGeom prst="rect">
            <a:avLst/>
          </a:prstGeom>
          <a:solidFill>
            <a:srgbClr val="99CC00"/>
          </a:solidFill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2400">
                <a:ea typeface="Times New Roman" pitchFamily="18" charset="0"/>
                <a:cs typeface="Arial" pitchFamily="34" charset="0"/>
              </a:rPr>
              <a:t>Начисления НДС по реализации</a:t>
            </a:r>
          </a:p>
        </p:txBody>
      </p:sp>
      <p:sp>
        <p:nvSpPr>
          <p:cNvPr id="7174" name="Text Box 39"/>
          <p:cNvSpPr txBox="1">
            <a:spLocks noChangeArrowheads="1"/>
          </p:cNvSpPr>
          <p:nvPr/>
        </p:nvSpPr>
        <p:spPr bwMode="auto">
          <a:xfrm>
            <a:off x="1258888" y="2025650"/>
            <a:ext cx="2400300" cy="1460500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>
                <a:ea typeface="Times New Roman" pitchFamily="18" charset="0"/>
                <a:cs typeface="Arial" pitchFamily="34" charset="0"/>
              </a:rPr>
              <a:t>Вычет</a:t>
            </a:r>
          </a:p>
          <a:p>
            <a:pPr algn="ctr"/>
            <a:r>
              <a:rPr lang="ru-RU">
                <a:ea typeface="Times New Roman" pitchFamily="18" charset="0"/>
                <a:cs typeface="Arial" pitchFamily="34" charset="0"/>
              </a:rPr>
              <a:t>по приобретенным товарам,  работам, услугам</a:t>
            </a:r>
          </a:p>
          <a:p>
            <a:endParaRPr lang="ru-RU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175" name="Text Box 38"/>
          <p:cNvSpPr txBox="1">
            <a:spLocks noChangeArrowheads="1"/>
          </p:cNvSpPr>
          <p:nvPr/>
        </p:nvSpPr>
        <p:spPr bwMode="auto">
          <a:xfrm>
            <a:off x="1258888" y="3860800"/>
            <a:ext cx="1728787" cy="936625"/>
          </a:xfrm>
          <a:prstGeom prst="rect">
            <a:avLst/>
          </a:prstGeom>
          <a:solidFill>
            <a:srgbClr val="FF99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>
                <a:ea typeface="Times New Roman" pitchFamily="18" charset="0"/>
                <a:cs typeface="Arial" pitchFamily="34" charset="0"/>
              </a:rPr>
              <a:t>Непроизв. расходы</a:t>
            </a:r>
          </a:p>
        </p:txBody>
      </p:sp>
      <p:sp>
        <p:nvSpPr>
          <p:cNvPr id="7176" name="Text Box 37"/>
          <p:cNvSpPr txBox="1">
            <a:spLocks noChangeArrowheads="1"/>
          </p:cNvSpPr>
          <p:nvPr/>
        </p:nvSpPr>
        <p:spPr bwMode="auto">
          <a:xfrm>
            <a:off x="4500563" y="3860800"/>
            <a:ext cx="1657350" cy="936625"/>
          </a:xfrm>
          <a:prstGeom prst="rect">
            <a:avLst/>
          </a:prstGeom>
          <a:solidFill>
            <a:srgbClr val="FF33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>
                <a:ea typeface="Times New Roman" pitchFamily="18" charset="0"/>
                <a:cs typeface="Arial" pitchFamily="34" charset="0"/>
              </a:rPr>
              <a:t>Расходы без НДС</a:t>
            </a:r>
          </a:p>
        </p:txBody>
      </p:sp>
      <p:sp>
        <p:nvSpPr>
          <p:cNvPr id="7177" name="Text Box 36"/>
          <p:cNvSpPr txBox="1">
            <a:spLocks noChangeArrowheads="1"/>
          </p:cNvSpPr>
          <p:nvPr/>
        </p:nvSpPr>
        <p:spPr bwMode="auto">
          <a:xfrm>
            <a:off x="2987675" y="3860800"/>
            <a:ext cx="1512888" cy="936625"/>
          </a:xfrm>
          <a:prstGeom prst="rect">
            <a:avLst/>
          </a:prstGeom>
          <a:solidFill>
            <a:srgbClr val="FF99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>
                <a:ea typeface="Times New Roman" pitchFamily="18" charset="0"/>
                <a:cs typeface="Arial" pitchFamily="34" charset="0"/>
              </a:rPr>
              <a:t>Расходы по ЕНВД</a:t>
            </a:r>
          </a:p>
        </p:txBody>
      </p:sp>
      <p:sp>
        <p:nvSpPr>
          <p:cNvPr id="7178" name="Text Box 35"/>
          <p:cNvSpPr txBox="1">
            <a:spLocks noChangeArrowheads="1"/>
          </p:cNvSpPr>
          <p:nvPr/>
        </p:nvSpPr>
        <p:spPr bwMode="auto">
          <a:xfrm>
            <a:off x="1258888" y="3500438"/>
            <a:ext cx="4897437" cy="360362"/>
          </a:xfrm>
          <a:prstGeom prst="rect">
            <a:avLst/>
          </a:prstGeom>
          <a:solidFill>
            <a:srgbClr val="FF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400">
                <a:ea typeface="Times New Roman" pitchFamily="18" charset="0"/>
                <a:cs typeface="Arial" pitchFamily="34" charset="0"/>
              </a:rPr>
              <a:t>Зона потерь вычета</a:t>
            </a:r>
          </a:p>
        </p:txBody>
      </p:sp>
      <p:sp>
        <p:nvSpPr>
          <p:cNvPr id="7179" name="Text Box 34"/>
          <p:cNvSpPr txBox="1">
            <a:spLocks noChangeArrowheads="1"/>
          </p:cNvSpPr>
          <p:nvPr/>
        </p:nvSpPr>
        <p:spPr bwMode="auto">
          <a:xfrm>
            <a:off x="6011863" y="549275"/>
            <a:ext cx="2592387" cy="2951163"/>
          </a:xfrm>
          <a:prstGeom prst="rect">
            <a:avLst/>
          </a:prstGeom>
          <a:solidFill>
            <a:srgbClr val="CCFF66"/>
          </a:solidFill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2400">
                <a:ea typeface="Times New Roman" pitchFamily="18" charset="0"/>
                <a:cs typeface="Arial" pitchFamily="34" charset="0"/>
              </a:rPr>
              <a:t>Начисления НДС с полученных авансов</a:t>
            </a:r>
          </a:p>
        </p:txBody>
      </p:sp>
      <p:sp>
        <p:nvSpPr>
          <p:cNvPr id="7180" name="Text Box 33"/>
          <p:cNvSpPr txBox="1">
            <a:spLocks noChangeArrowheads="1"/>
          </p:cNvSpPr>
          <p:nvPr/>
        </p:nvSpPr>
        <p:spPr bwMode="auto">
          <a:xfrm>
            <a:off x="3659188" y="2025650"/>
            <a:ext cx="2305050" cy="1460500"/>
          </a:xfrm>
          <a:prstGeom prst="rect">
            <a:avLst/>
          </a:prstGeom>
          <a:solidFill>
            <a:srgbClr val="66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>
                <a:ea typeface="Times New Roman" pitchFamily="18" charset="0"/>
                <a:cs typeface="Arial" pitchFamily="34" charset="0"/>
              </a:rPr>
              <a:t>Вычет НДС по основным средствам и оборудованию для монтажа</a:t>
            </a:r>
          </a:p>
        </p:txBody>
      </p:sp>
      <p:sp>
        <p:nvSpPr>
          <p:cNvPr id="7181" name="AutoShape 31"/>
          <p:cNvSpPr>
            <a:spLocks/>
          </p:cNvSpPr>
          <p:nvPr/>
        </p:nvSpPr>
        <p:spPr bwMode="auto">
          <a:xfrm rot="5376929" flipH="1">
            <a:off x="912813" y="4568825"/>
            <a:ext cx="114300" cy="571500"/>
          </a:xfrm>
          <a:prstGeom prst="leftBrace">
            <a:avLst>
              <a:gd name="adj1" fmla="val 41667"/>
              <a:gd name="adj2" fmla="val 50269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2" name="AutoShape 30"/>
          <p:cNvSpPr>
            <a:spLocks noChangeArrowheads="1"/>
          </p:cNvSpPr>
          <p:nvPr/>
        </p:nvSpPr>
        <p:spPr bwMode="auto">
          <a:xfrm rot="5400000">
            <a:off x="971550" y="5013325"/>
            <a:ext cx="792163" cy="7921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3" name="Text Box 32"/>
          <p:cNvSpPr txBox="1">
            <a:spLocks noChangeArrowheads="1"/>
          </p:cNvSpPr>
          <p:nvPr/>
        </p:nvSpPr>
        <p:spPr bwMode="auto">
          <a:xfrm>
            <a:off x="6011863" y="2349500"/>
            <a:ext cx="2554287" cy="1147763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>
                <a:ea typeface="Times New Roman" pitchFamily="18" charset="0"/>
                <a:cs typeface="Arial" pitchFamily="34" charset="0"/>
              </a:rPr>
              <a:t>Вычет НДС по зачитываемым или возвращаемым авансам</a:t>
            </a:r>
          </a:p>
        </p:txBody>
      </p:sp>
      <p:sp>
        <p:nvSpPr>
          <p:cNvPr id="7184" name="Text Box 29"/>
          <p:cNvSpPr txBox="1">
            <a:spLocks noChangeArrowheads="1"/>
          </p:cNvSpPr>
          <p:nvPr/>
        </p:nvSpPr>
        <p:spPr bwMode="auto">
          <a:xfrm>
            <a:off x="2771775" y="5157788"/>
            <a:ext cx="5832475" cy="719137"/>
          </a:xfrm>
          <a:prstGeom prst="rect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>
                <a:ea typeface="Times New Roman" pitchFamily="18" charset="0"/>
                <a:cs typeface="Arial" pitchFamily="34" charset="0"/>
              </a:rPr>
              <a:t>Разница между начислениями и вычетами по НДС  к уплате в бюджет рекомендована ФНС в размере 11%</a:t>
            </a:r>
          </a:p>
        </p:txBody>
      </p:sp>
      <p:sp>
        <p:nvSpPr>
          <p:cNvPr id="7185" name="Rectangle 41"/>
          <p:cNvSpPr>
            <a:spLocks noChangeArrowheads="1"/>
          </p:cNvSpPr>
          <p:nvPr/>
        </p:nvSpPr>
        <p:spPr bwMode="auto">
          <a:xfrm>
            <a:off x="0" y="2128838"/>
            <a:ext cx="9144000" cy="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86" name="Rectangle 42"/>
          <p:cNvSpPr>
            <a:spLocks noChangeArrowheads="1"/>
          </p:cNvSpPr>
          <p:nvPr/>
        </p:nvSpPr>
        <p:spPr bwMode="auto">
          <a:xfrm>
            <a:off x="0" y="2128838"/>
            <a:ext cx="6469063" cy="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329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Для всех плательщиков НДС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Корректировка счета-фактуры</a:t>
            </a:r>
          </a:p>
          <a:p>
            <a:pPr marL="0" indent="0">
              <a:buFontTx/>
              <a:buNone/>
              <a:defRPr/>
            </a:pPr>
            <a:r>
              <a:rPr lang="ru-RU" dirty="0" smtClean="0"/>
              <a:t>Введен новый тип счета-фактуры, теперь их три, у каждого – свои правила оформления:</a:t>
            </a:r>
          </a:p>
          <a:p>
            <a:pPr>
              <a:buFontTx/>
              <a:buChar char="-"/>
              <a:defRPr/>
            </a:pPr>
            <a:r>
              <a:rPr lang="ru-RU" dirty="0"/>
              <a:t>С</a:t>
            </a:r>
            <a:r>
              <a:rPr lang="ru-RU" dirty="0" smtClean="0"/>
              <a:t>чет-фактура;</a:t>
            </a:r>
          </a:p>
          <a:p>
            <a:pPr>
              <a:buFontTx/>
              <a:buChar char="-"/>
              <a:defRPr/>
            </a:pPr>
            <a:r>
              <a:rPr lang="ru-RU" dirty="0" smtClean="0"/>
              <a:t>Счет-фактура на аванс;</a:t>
            </a:r>
          </a:p>
          <a:p>
            <a:pPr>
              <a:buFontTx/>
              <a:buChar char="-"/>
              <a:defRPr/>
            </a:pPr>
            <a:r>
              <a:rPr lang="ru-RU" dirty="0" smtClean="0"/>
              <a:t>Корректировочный счет-фактура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0021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85225" cy="1143000"/>
          </a:xfrm>
        </p:spPr>
        <p:txBody>
          <a:bodyPr>
            <a:normAutofit fontScale="90000"/>
          </a:bodyPr>
          <a:lstStyle/>
          <a:p>
            <a:r>
              <a:rPr lang="ru-RU" sz="3600" smtClean="0"/>
              <a:t>Для тех, кто ведет внешнеэкономическую деятельность</a:t>
            </a: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smtClean="0"/>
              <a:t>Изменения по месту возникновения НДС</a:t>
            </a:r>
          </a:p>
          <a:p>
            <a:pPr>
              <a:buFontTx/>
              <a:buChar char="-"/>
            </a:pPr>
            <a:r>
              <a:rPr lang="ru-RU" smtClean="0"/>
              <a:t>Изменения по правилам применения 0% ставки и условиям ее подтверждения </a:t>
            </a:r>
          </a:p>
        </p:txBody>
      </p:sp>
    </p:spTree>
    <p:extLst>
      <p:ext uri="{BB962C8B-B14F-4D97-AF65-F5344CB8AC3E}">
        <p14:creationId xmlns:p14="http://schemas.microsoft.com/office/powerpoint/2010/main" val="3773830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smtClean="0"/>
              <a:t>Для получателей бюджетных субсидий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  <a:defRPr/>
            </a:pPr>
            <a:r>
              <a:rPr lang="ru-RU" dirty="0" smtClean="0"/>
              <a:t>Сельскохозяйственные организации</a:t>
            </a:r>
          </a:p>
          <a:p>
            <a:pPr>
              <a:buFontTx/>
              <a:buChar char="-"/>
              <a:defRPr/>
            </a:pPr>
            <a:r>
              <a:rPr lang="ru-RU" dirty="0" smtClean="0"/>
              <a:t>Малый и средний бизнес</a:t>
            </a:r>
          </a:p>
          <a:p>
            <a:pPr>
              <a:buFontTx/>
              <a:buChar char="-"/>
              <a:defRPr/>
            </a:pPr>
            <a:r>
              <a:rPr lang="ru-RU" dirty="0" smtClean="0"/>
              <a:t>Инвесторы (важные объекты)</a:t>
            </a:r>
          </a:p>
          <a:p>
            <a:pPr>
              <a:buFontTx/>
              <a:buChar char="-"/>
              <a:defRPr/>
            </a:pPr>
            <a:endParaRPr lang="ru-RU" dirty="0"/>
          </a:p>
          <a:p>
            <a:pPr marL="0" indent="0">
              <a:buFontTx/>
              <a:buNone/>
              <a:defRPr/>
            </a:pPr>
            <a:r>
              <a:rPr lang="ru-RU" dirty="0" smtClean="0"/>
              <a:t>ВАЖНО: Новое правило на восстановление вычета по субсидиям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8262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Налог на прибыль</a:t>
            </a: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Базовые понятия </a:t>
            </a:r>
          </a:p>
          <a:p>
            <a:r>
              <a:rPr lang="ru-RU" smtClean="0"/>
              <a:t>и новые правила</a:t>
            </a:r>
          </a:p>
        </p:txBody>
      </p:sp>
    </p:spTree>
    <p:extLst>
      <p:ext uri="{BB962C8B-B14F-4D97-AF65-F5344CB8AC3E}">
        <p14:creationId xmlns:p14="http://schemas.microsoft.com/office/powerpoint/2010/main" val="14287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50825" y="188913"/>
            <a:ext cx="8785225" cy="10080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smtClean="0">
                <a:solidFill>
                  <a:schemeClr val="tx2">
                    <a:satMod val="130000"/>
                  </a:schemeClr>
                </a:solidFill>
              </a:rPr>
              <a:t>Федеральный закон «О развитии малого и среднего предпринимательства в Российской Федерации» </a:t>
            </a:r>
            <a:br>
              <a:rPr lang="ru-RU" sz="2400" b="1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400" b="1" smtClean="0">
                <a:solidFill>
                  <a:schemeClr val="tx2">
                    <a:satMod val="130000"/>
                  </a:schemeClr>
                </a:solidFill>
              </a:rPr>
              <a:t>от 24.07.2007 № 209-ФЗ</a:t>
            </a: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5" y="1341438"/>
            <a:ext cx="8569325" cy="53276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Три </a:t>
            </a:r>
            <a:r>
              <a:rPr lang="ru-RU" sz="2800" b="1" dirty="0">
                <a:solidFill>
                  <a:schemeClr val="tx1"/>
                </a:solidFill>
              </a:rPr>
              <a:t>критерия </a:t>
            </a:r>
            <a:r>
              <a:rPr lang="ru-RU" sz="2800" b="1" dirty="0" smtClean="0">
                <a:solidFill>
                  <a:schemeClr val="tx1"/>
                </a:solidFill>
              </a:rPr>
              <a:t>малого </a:t>
            </a:r>
            <a:r>
              <a:rPr lang="ru-RU" sz="2800" b="1" dirty="0">
                <a:solidFill>
                  <a:schemeClr val="tx1"/>
                </a:solidFill>
              </a:rPr>
              <a:t>и </a:t>
            </a:r>
            <a:r>
              <a:rPr lang="ru-RU" sz="2800" b="1" dirty="0" smtClean="0">
                <a:solidFill>
                  <a:schemeClr val="tx1"/>
                </a:solidFill>
              </a:rPr>
              <a:t>среднего бизнеса: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>
              <a:solidFill>
                <a:schemeClr val="tx1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Tx/>
              <a:buAutoNum type="arabicParenR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для </a:t>
            </a:r>
            <a:r>
              <a:rPr lang="ru-RU" sz="2400" dirty="0">
                <a:solidFill>
                  <a:schemeClr val="tx1"/>
                </a:solidFill>
              </a:rPr>
              <a:t>юридических лиц - </a:t>
            </a:r>
            <a:r>
              <a:rPr lang="ru-RU" sz="2400" dirty="0" smtClean="0">
                <a:solidFill>
                  <a:schemeClr val="tx1"/>
                </a:solidFill>
              </a:rPr>
              <a:t>доля </a:t>
            </a:r>
            <a:r>
              <a:rPr lang="ru-RU" sz="2400" dirty="0">
                <a:solidFill>
                  <a:schemeClr val="tx1"/>
                </a:solidFill>
              </a:rPr>
              <a:t>участия </a:t>
            </a:r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уставном капитале </a:t>
            </a:r>
            <a:r>
              <a:rPr lang="ru-RU" sz="2400" dirty="0" smtClean="0">
                <a:solidFill>
                  <a:schemeClr val="tx1"/>
                </a:solidFill>
              </a:rPr>
              <a:t>государства, муниципалитетов, </a:t>
            </a:r>
            <a:r>
              <a:rPr lang="ru-RU" sz="2400" dirty="0">
                <a:solidFill>
                  <a:schemeClr val="tx1"/>
                </a:solidFill>
              </a:rPr>
              <a:t>иностранных </a:t>
            </a:r>
            <a:r>
              <a:rPr lang="ru-RU" sz="2400" dirty="0" smtClean="0">
                <a:solidFill>
                  <a:schemeClr val="tx1"/>
                </a:solidFill>
              </a:rPr>
              <a:t>организаций и граждан</a:t>
            </a:r>
            <a:r>
              <a:rPr lang="ru-RU" sz="2400" dirty="0">
                <a:solidFill>
                  <a:schemeClr val="tx1"/>
                </a:solidFill>
              </a:rPr>
              <a:t>, общественных и религиозных </a:t>
            </a:r>
            <a:r>
              <a:rPr lang="ru-RU" sz="2400" dirty="0" smtClean="0">
                <a:solidFill>
                  <a:schemeClr val="tx1"/>
                </a:solidFill>
              </a:rPr>
              <a:t>организаций, прочих юридических лиц, </a:t>
            </a:r>
            <a:r>
              <a:rPr lang="ru-RU" sz="2400" dirty="0">
                <a:solidFill>
                  <a:schemeClr val="tx1"/>
                </a:solidFill>
              </a:rPr>
              <a:t>не </a:t>
            </a:r>
            <a:r>
              <a:rPr lang="ru-RU" sz="2400" dirty="0" smtClean="0">
                <a:solidFill>
                  <a:schemeClr val="tx1"/>
                </a:solidFill>
              </a:rPr>
              <a:t>являющихся </a:t>
            </a:r>
            <a:r>
              <a:rPr lang="ru-RU" sz="2400" dirty="0">
                <a:solidFill>
                  <a:schemeClr val="tx1"/>
                </a:solidFill>
              </a:rPr>
              <a:t>субъектами малого и среднего предпринимательства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b="1" dirty="0">
                <a:solidFill>
                  <a:schemeClr val="tx1"/>
                </a:solidFill>
              </a:rPr>
              <a:t>не должна превышать двадцать пять процентов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>
                <a:solidFill>
                  <a:schemeClr val="tx1"/>
                </a:solidFill>
              </a:rPr>
              <a:t>2) численность </a:t>
            </a:r>
            <a:r>
              <a:rPr lang="ru-RU" sz="2400" dirty="0" smtClean="0">
                <a:solidFill>
                  <a:schemeClr val="tx1"/>
                </a:solidFill>
              </a:rPr>
              <a:t>работников – не должна превышать установленные критерии;</a:t>
            </a:r>
            <a:endParaRPr lang="ru-RU" sz="24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3</a:t>
            </a:r>
            <a:r>
              <a:rPr lang="ru-RU" sz="2400" dirty="0">
                <a:solidFill>
                  <a:schemeClr val="tx1"/>
                </a:solidFill>
              </a:rPr>
              <a:t>) объем максимальной выручки от реализации товаров (работ, услуг) за предыдущий год без учета налога на добавленную </a:t>
            </a:r>
            <a:r>
              <a:rPr lang="ru-RU" sz="2400" dirty="0" smtClean="0">
                <a:solidFill>
                  <a:schemeClr val="tx1"/>
                </a:solidFill>
              </a:rPr>
              <a:t>стоимость.</a:t>
            </a:r>
            <a:endParaRPr lang="ru-RU" sz="24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Общая формула налога на прибыль</a:t>
            </a: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FontTx/>
              <a:buNone/>
            </a:pPr>
            <a:r>
              <a:rPr lang="ru-RU" smtClean="0"/>
              <a:t>(Выручка от реализации – НДС + Прочие доходы (кроме непринимаемых) – Расходы по производству и реализации (кроме непринимаемых) – Внереализационные расходы (кроме непринимаемых)) = прибыль × 20%</a:t>
            </a:r>
          </a:p>
          <a:p>
            <a:pPr marL="0" indent="0">
              <a:buFontTx/>
              <a:buNone/>
            </a:pPr>
            <a:r>
              <a:rPr lang="ru-RU" smtClean="0"/>
              <a:t>Если получен убыток, база равна 0 (убыток будет перенесен на будущее)</a:t>
            </a:r>
          </a:p>
          <a:p>
            <a:pPr marL="0" indent="0">
              <a:buFontTx/>
              <a:buNone/>
            </a:pPr>
            <a:r>
              <a:rPr lang="ru-RU" smtClean="0"/>
              <a:t>Формирование налоговой базы: метод начислений</a:t>
            </a:r>
          </a:p>
        </p:txBody>
      </p:sp>
    </p:spTree>
    <p:extLst>
      <p:ext uri="{BB962C8B-B14F-4D97-AF65-F5344CB8AC3E}">
        <p14:creationId xmlns:p14="http://schemas.microsoft.com/office/powerpoint/2010/main" val="487156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Правила признания расходов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Факт осуществления</a:t>
            </a:r>
          </a:p>
          <a:p>
            <a:r>
              <a:rPr lang="ru-RU" smtClean="0"/>
              <a:t>Документальное подтверждение</a:t>
            </a:r>
          </a:p>
          <a:p>
            <a:r>
              <a:rPr lang="ru-RU" smtClean="0"/>
              <a:t>Экономическое обоснование</a:t>
            </a:r>
          </a:p>
          <a:p>
            <a:r>
              <a:rPr lang="ru-RU" smtClean="0"/>
              <a:t>Направленность на получение дохода</a:t>
            </a:r>
          </a:p>
        </p:txBody>
      </p:sp>
    </p:spTree>
    <p:extLst>
      <p:ext uri="{BB962C8B-B14F-4D97-AF65-F5344CB8AC3E}">
        <p14:creationId xmlns:p14="http://schemas.microsoft.com/office/powerpoint/2010/main" val="2037947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792162"/>
          </a:xfrm>
        </p:spPr>
        <p:txBody>
          <a:bodyPr/>
          <a:lstStyle/>
          <a:p>
            <a:r>
              <a:rPr lang="ru-RU" smtClean="0"/>
              <a:t>Основные расходы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ru-RU" dirty="0" smtClean="0"/>
              <a:t>По производству и реализации</a:t>
            </a:r>
          </a:p>
          <a:p>
            <a:pPr marL="0" indent="0">
              <a:buFontTx/>
              <a:buNone/>
              <a:defRPr/>
            </a:pPr>
            <a:r>
              <a:rPr lang="ru-RU" dirty="0" smtClean="0"/>
              <a:t>1) По элементам</a:t>
            </a:r>
          </a:p>
          <a:p>
            <a:pPr>
              <a:buFontTx/>
              <a:buChar char="-"/>
              <a:defRPr/>
            </a:pPr>
            <a:r>
              <a:rPr lang="ru-RU" dirty="0" smtClean="0"/>
              <a:t>Материальные</a:t>
            </a:r>
          </a:p>
          <a:p>
            <a:pPr>
              <a:buFontTx/>
              <a:buChar char="-"/>
              <a:defRPr/>
            </a:pPr>
            <a:r>
              <a:rPr lang="ru-RU" dirty="0" smtClean="0"/>
              <a:t>На оплату труда</a:t>
            </a:r>
          </a:p>
          <a:p>
            <a:pPr>
              <a:buFontTx/>
              <a:buChar char="-"/>
              <a:defRPr/>
            </a:pPr>
            <a:r>
              <a:rPr lang="ru-RU" dirty="0" smtClean="0"/>
              <a:t>Амортизация</a:t>
            </a:r>
          </a:p>
          <a:p>
            <a:pPr>
              <a:buFontTx/>
              <a:buChar char="-"/>
              <a:defRPr/>
            </a:pPr>
            <a:r>
              <a:rPr lang="ru-RU" dirty="0" smtClean="0"/>
              <a:t>Прочие</a:t>
            </a:r>
          </a:p>
          <a:p>
            <a:pPr marL="0" indent="0">
              <a:buFontTx/>
              <a:buNone/>
              <a:defRPr/>
            </a:pPr>
            <a:r>
              <a:rPr lang="ru-RU" dirty="0" smtClean="0"/>
              <a:t>2) По реализации</a:t>
            </a:r>
          </a:p>
          <a:p>
            <a:pPr marL="0" indent="0">
              <a:buFontTx/>
              <a:buNone/>
              <a:defRPr/>
            </a:pPr>
            <a:r>
              <a:rPr lang="ru-RU" dirty="0" smtClean="0"/>
              <a:t>- Прямые</a:t>
            </a:r>
          </a:p>
          <a:p>
            <a:pPr marL="0" indent="0">
              <a:buFontTx/>
              <a:buNone/>
              <a:defRPr/>
            </a:pPr>
            <a:r>
              <a:rPr lang="ru-RU" dirty="0" smtClean="0"/>
              <a:t>- Косвенные </a:t>
            </a:r>
          </a:p>
        </p:txBody>
      </p:sp>
    </p:spTree>
    <p:extLst>
      <p:ext uri="{BB962C8B-B14F-4D97-AF65-F5344CB8AC3E}">
        <p14:creationId xmlns:p14="http://schemas.microsoft.com/office/powerpoint/2010/main" val="3522703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 fontScale="90000"/>
          </a:bodyPr>
          <a:lstStyle/>
          <a:p>
            <a:r>
              <a:rPr lang="ru-RU" smtClean="0"/>
              <a:t>Пример</a:t>
            </a:r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250825" y="908050"/>
            <a:ext cx="8642350" cy="52181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800" smtClean="0"/>
              <a:t>Строительная компания строит два объекта: № 1 – за 3 млн., № 2 - за 5 млн.</a:t>
            </a:r>
          </a:p>
          <a:p>
            <a:pPr marL="0" indent="0">
              <a:buFontTx/>
              <a:buNone/>
            </a:pPr>
            <a:r>
              <a:rPr lang="ru-RU" sz="2800" smtClean="0"/>
              <a:t>Купили материалы на 4 млн., направили на объект № 1 – 1,5 млн., № 2 – 2 млн.</a:t>
            </a:r>
          </a:p>
          <a:p>
            <a:pPr marL="0" indent="0">
              <a:buFontTx/>
              <a:buNone/>
            </a:pPr>
            <a:r>
              <a:rPr lang="ru-RU" sz="2800" smtClean="0"/>
              <a:t>Зарплата строителей: № 1 – 0,8 млн., № 2 – 1 млн.</a:t>
            </a:r>
          </a:p>
          <a:p>
            <a:pPr marL="0" indent="0">
              <a:buFontTx/>
              <a:buNone/>
            </a:pPr>
            <a:r>
              <a:rPr lang="ru-RU" sz="2800" smtClean="0"/>
              <a:t>Амортизация строительных машин – 0,3 млн.</a:t>
            </a:r>
          </a:p>
          <a:p>
            <a:pPr marL="0" indent="0">
              <a:buFontTx/>
              <a:buNone/>
            </a:pPr>
            <a:r>
              <a:rPr lang="ru-RU" sz="2800" smtClean="0"/>
              <a:t>Расходы на содержание дирекции – 0,5 млн.</a:t>
            </a:r>
          </a:p>
          <a:p>
            <a:pPr marL="0" indent="0">
              <a:buFontTx/>
              <a:buNone/>
            </a:pPr>
            <a:r>
              <a:rPr lang="ru-RU" sz="2800" smtClean="0"/>
              <a:t>Оплатили проценты за кредит (20%) – 0,4 млн.</a:t>
            </a:r>
          </a:p>
          <a:p>
            <a:pPr marL="0" indent="0">
              <a:buFontTx/>
              <a:buNone/>
            </a:pPr>
            <a:r>
              <a:rPr lang="ru-RU" sz="2800" smtClean="0"/>
              <a:t>Заказчик подписал акт приемки по объекту № 2, Объект № 1 не принят из-за недоделок</a:t>
            </a:r>
          </a:p>
          <a:p>
            <a:pPr marL="0" indent="0">
              <a:buFontTx/>
              <a:buNone/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09755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Формируем налоговую базу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</p:nvPr>
        </p:nvGraphicFramePr>
        <p:xfrm>
          <a:off x="179388" y="1268413"/>
          <a:ext cx="8794751" cy="4959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8688"/>
                <a:gridCol w="1905502"/>
                <a:gridCol w="1872086"/>
                <a:gridCol w="2818475"/>
              </a:tblGrid>
              <a:tr h="914376">
                <a:tc gridSpan="4"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Расчет доходов от реализации: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5 млн. – (5 млн. × 18 ÷ 118) = 5 млн. – (0,8) = 4,2 млн.</a:t>
                      </a:r>
                    </a:p>
                    <a:p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Расчет прямых расходов: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 marL="91434" marR="91434" marT="45715" marB="45715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09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Прямые расходы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Объект № 1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Объект № 2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Комментарий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</a:tr>
              <a:tr h="43177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Материалы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1,5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</a:t>
                      </a:r>
                      <a:r>
                        <a:rPr lang="ru-RU" sz="1800" baseline="0" dirty="0" smtClean="0"/>
                        <a:t> списано 0,5 млн.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</a:tr>
              <a:tr h="37009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Зарплата рабочих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0,8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4" marR="91434" marT="45715" marB="45715"/>
                </a:tc>
              </a:tr>
              <a:tr h="91437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Амортизация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0,1 (44 %)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0,2 (56%)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Распределяем пропорционально расходам на зарплату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</a:tr>
              <a:tr h="36574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Итого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2,4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3,2</a:t>
                      </a:r>
                      <a:endParaRPr lang="ru-RU" sz="1800" b="1" dirty="0"/>
                    </a:p>
                  </a:txBody>
                  <a:tcPr marL="91434" marR="91434" marT="45715" marB="45715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4" marR="91434" marT="45715" marB="45715"/>
                </a:tc>
              </a:tr>
              <a:tr h="914376">
                <a:tc gridSpan="4">
                  <a:txBody>
                    <a:bodyPr/>
                    <a:lstStyle/>
                    <a:p>
                      <a:r>
                        <a:rPr lang="ru-RU" sz="1800" dirty="0" smtClean="0"/>
                        <a:t>Косвенные расходы (дирекция) – </a:t>
                      </a:r>
                      <a:r>
                        <a:rPr lang="ru-RU" sz="1800" b="1" dirty="0" smtClean="0"/>
                        <a:t>0,2 млн.</a:t>
                      </a:r>
                    </a:p>
                    <a:p>
                      <a:r>
                        <a:rPr lang="ru-RU" sz="1800" dirty="0" smtClean="0"/>
                        <a:t>Внереализационные (проценты) –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b="1" baseline="0" dirty="0" smtClean="0"/>
                        <a:t>0,3 млн.</a:t>
                      </a:r>
                      <a:r>
                        <a:rPr lang="ru-RU" sz="1800" baseline="0" dirty="0" smtClean="0"/>
                        <a:t> (15,75% / 20% × 0,4 млн.)</a:t>
                      </a:r>
                    </a:p>
                    <a:p>
                      <a:r>
                        <a:rPr lang="ru-RU" sz="1800" baseline="0" dirty="0" smtClean="0"/>
                        <a:t>(норматив 8,75 × 1,8 = 15,75%)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78507">
                <a:tc gridSpan="4"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Расчет налоговой базы: </a:t>
                      </a:r>
                      <a:r>
                        <a:rPr lang="ru-RU" sz="1800" dirty="0" smtClean="0"/>
                        <a:t>4,2 – 3,2 – 0,2 – 0,3 = 0,5 </a:t>
                      </a:r>
                    </a:p>
                    <a:p>
                      <a:r>
                        <a:rPr lang="ru-RU" sz="1800" dirty="0" smtClean="0"/>
                        <a:t>Налог:</a:t>
                      </a:r>
                      <a:r>
                        <a:rPr lang="ru-RU" sz="1800" baseline="0" dirty="0" smtClean="0"/>
                        <a:t> 0,5 × 20% = 0,1 млн.</a:t>
                      </a:r>
                      <a:endParaRPr lang="ru-RU" sz="1800" dirty="0"/>
                    </a:p>
                  </a:txBody>
                  <a:tcPr marL="91434" marR="91434" marT="45715" marB="4571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946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Для кого важны изменения 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Научные организации</a:t>
            </a:r>
          </a:p>
          <a:p>
            <a:r>
              <a:rPr lang="ru-RU" smtClean="0"/>
              <a:t>Получатели бюджетных субсидий (малые и средние предприятия)</a:t>
            </a:r>
          </a:p>
          <a:p>
            <a:r>
              <a:rPr lang="ru-RU" smtClean="0"/>
              <a:t>Некоммерческие организации</a:t>
            </a:r>
          </a:p>
          <a:p>
            <a:r>
              <a:rPr lang="ru-RU" smtClean="0"/>
              <a:t>Государственные (муниципальные) учреждения </a:t>
            </a:r>
          </a:p>
        </p:txBody>
      </p:sp>
    </p:spTree>
    <p:extLst>
      <p:ext uri="{BB962C8B-B14F-4D97-AF65-F5344CB8AC3E}">
        <p14:creationId xmlns:p14="http://schemas.microsoft.com/office/powerpoint/2010/main" val="1343069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tx2">
                    <a:satMod val="130000"/>
                  </a:schemeClr>
                </a:solidFill>
              </a:rPr>
              <a:t>Упрощенная система налогообложения</a:t>
            </a:r>
          </a:p>
        </p:txBody>
      </p:sp>
      <p:sp>
        <p:nvSpPr>
          <p:cNvPr id="1024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mtClean="0"/>
              <a:t>Базовые понятия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mtClean="0"/>
              <a:t>и правила применения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5762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2">
                    <a:satMod val="130000"/>
                  </a:schemeClr>
                </a:solidFill>
              </a:rPr>
              <a:t>Формирование объекта налога</a:t>
            </a: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179388" y="692150"/>
            <a:ext cx="8785225" cy="5976938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Налогообложению подлежит общая сумма дохода (по ставке 6%) либо сумма дохода за вычетом произведенных расходов (по ставке 15%, в ростовской области – 10%). Перечень расходов, которые уменьшают налоговую базу, установлен в ст.346.16 НК РФ. 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Выбор объекта осуществляется плательщиками самостоятельно, за исключением участников совместной деятельности (договора доверительного управления имуществом), которые вправе применять только УСН 15%.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dirty="0">
                <a:solidFill>
                  <a:schemeClr val="tx2">
                    <a:satMod val="130000"/>
                  </a:schemeClr>
                </a:solidFill>
              </a:rPr>
              <a:t>Уплата ЕНВД и УСН освобождает организации и индивидуальных предпринимателей от уплаты ряда </a:t>
            </a:r>
            <a:r>
              <a:rPr lang="ru-RU" sz="2700" dirty="0" smtClean="0">
                <a:solidFill>
                  <a:schemeClr val="tx2">
                    <a:satMod val="130000"/>
                  </a:schemeClr>
                </a:solidFill>
              </a:rPr>
              <a:t>налогов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79388" y="1125538"/>
          <a:ext cx="8713787" cy="5254625"/>
        </p:xfrm>
        <a:graphic>
          <a:graphicData uri="http://schemas.openxmlformats.org/drawingml/2006/table">
            <a:tbl>
              <a:tblPr/>
              <a:tblGrid>
                <a:gridCol w="471487"/>
                <a:gridCol w="4081463"/>
                <a:gridCol w="4160837"/>
              </a:tblGrid>
              <a:tr h="574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Организации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Индивидуальные предприниматели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192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налог на прибыль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в части прибыли, полученной от предпринимательской деятельности, облагаемой по ставке 20%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налог на доходы физических лиц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в части доходов, полученных от предпринимательской деятельности, облагаемой по 13% ставке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14192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налог на добавленную стоимость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в отношении операций, являющихся объектами обложения НДС, осуществляемых в рамках предпринимательской деятельности, облагаемой ЕНВД и УСН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415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налог на имущество организаций в отношении имущества, используемого для ведения предпринимательской деятельности, облагаемой ЕНВД и УСН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налог на имущество физических лиц в отношении имущества, используемого для предпринимательской деятельности, облагаемой ЕНВД и УСН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5762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Основные формы УСН</a:t>
            </a:r>
            <a:endParaRPr lang="ru-RU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908050"/>
            <a:ext cx="8785225" cy="5689600"/>
          </a:xfrm>
        </p:spPr>
        <p:txBody>
          <a:bodyPr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dirty="0" smtClean="0"/>
              <a:t>Единый налог по объекту «доходы» </a:t>
            </a:r>
            <a:r>
              <a:rPr lang="ru-RU" dirty="0"/>
              <a:t>(6</a:t>
            </a:r>
            <a:r>
              <a:rPr lang="ru-RU" dirty="0" smtClean="0"/>
              <a:t>%)</a:t>
            </a: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2. </a:t>
            </a:r>
            <a:r>
              <a:rPr lang="ru-RU" dirty="0"/>
              <a:t>Единый налог по объекту «</a:t>
            </a:r>
            <a:r>
              <a:rPr lang="ru-RU" dirty="0" smtClean="0"/>
              <a:t>доходы за вычетом расходов» (15%, ставка может понижаться по решению субъекта РФ до 5%, в Ростовской области с 2009г. – 10%).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3. Минимальный налог (1% от доходов) – обязательно уплачивается при применении</a:t>
            </a:r>
            <a:r>
              <a:rPr lang="ru-RU" dirty="0"/>
              <a:t> </a:t>
            </a:r>
            <a:r>
              <a:rPr lang="ru-RU" dirty="0" smtClean="0"/>
              <a:t>объекта </a:t>
            </a:r>
            <a:r>
              <a:rPr lang="ru-RU" dirty="0"/>
              <a:t>«доходы за вычетом расходов</a:t>
            </a:r>
            <a:r>
              <a:rPr lang="ru-RU" dirty="0" smtClean="0"/>
              <a:t>», независимо от результатов деятельности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4. Патентная система (применяется при наличии регионального закона; только ИП, привлекающими не более 5 работников)</a:t>
            </a: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smtClean="0">
                <a:solidFill>
                  <a:schemeClr val="tx2">
                    <a:satMod val="130000"/>
                  </a:schemeClr>
                </a:solidFill>
              </a:rPr>
              <a:t>Постановление Правительства Российской Федерации от 22 июля 2008 г. № 556 «О предельных значениях выручки от реализации товаров (работ, услуг) для субъектов малого и среднего предпринимательства».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539750" y="2349500"/>
          <a:ext cx="8229600" cy="4248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058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Критерий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Микро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предприятие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Малое предприятие</a:t>
                      </a:r>
                    </a:p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Среднее предприятие</a:t>
                      </a:r>
                    </a:p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</a:tr>
              <a:tr h="159503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Численность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До 15 чел.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До 100 чел.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включительно</a:t>
                      </a:r>
                    </a:p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От 101 до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250 чел.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включительно</a:t>
                      </a:r>
                    </a:p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</a:tr>
              <a:tr h="15950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Выручка</a:t>
                      </a:r>
                    </a:p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60 млн руб.</a:t>
                      </a:r>
                    </a:p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400 млн руб.</a:t>
                      </a:r>
                      <a:r>
                        <a:rPr lang="ru-RU" sz="1800" baseline="0" dirty="0" smtClean="0"/>
                        <a:t>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1000 млн руб.</a:t>
                      </a:r>
                    </a:p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УСН вправе применять ИП и организации, у которых: </a:t>
            </a: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>
            <a:normAutofit fontScale="925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остаточная стоимость нематериальных активов и основных средств не более </a:t>
            </a:r>
            <a:r>
              <a:rPr lang="ru-RU" b="1" dirty="0" smtClean="0"/>
              <a:t>100 млн. рублей</a:t>
            </a:r>
            <a:r>
              <a:rPr lang="ru-RU" dirty="0" smtClean="0"/>
              <a:t>,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годовой доход не более </a:t>
            </a:r>
            <a:r>
              <a:rPr lang="ru-RU" b="1" dirty="0" smtClean="0"/>
              <a:t>60 млн. рублей</a:t>
            </a:r>
            <a:r>
              <a:rPr lang="ru-RU" dirty="0" smtClean="0"/>
              <a:t>,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численность наемных работников </a:t>
            </a:r>
            <a:r>
              <a:rPr lang="ru-RU" b="1" dirty="0" smtClean="0"/>
              <a:t>не более 100 человек</a:t>
            </a:r>
            <a:r>
              <a:rPr lang="ru-RU" dirty="0" smtClean="0"/>
              <a:t>,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отсутствуют филиалы и представительства.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Статья 346.12 Налогового кодекса РФ содержит перечень субъектов, которые не вправе применять УСН (ломбарды, адвокаты, участники соглашений о разделе продукции и т.д.)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85225" cy="7778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</a:rPr>
              <a:t>ОТЧЕТНОСТЬ ПРИ УСН</a:t>
            </a:r>
            <a:br>
              <a:rPr lang="ru-RU" sz="3600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36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395288" y="1557338"/>
            <a:ext cx="8229600" cy="4525962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1.Налоговая декларация по УСН подается один раз по окончанию календарного года.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Организации подают не позднее 31 марта,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ИП - не позднее 30 апреля.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Уплата налога (авансовые взносы) производится ежеквартально, не позднее 25 числа после окончания отчетного периода.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Отчетные периоды – 1 кв., 6 мес., 9 мес.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</a:rPr>
              <a:t>ПРЕИМУЩЕСТВА И НЕДОСТАТКИ УСН</a:t>
            </a:r>
            <a:endParaRPr lang="ru-RU" sz="40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981075"/>
            <a:ext cx="8713787" cy="5543550"/>
          </a:xfrm>
        </p:spPr>
        <p:txBody>
          <a:bodyPr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6400" b="1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b="1" dirty="0" smtClean="0"/>
              <a:t>1.УСН 6%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b="1" dirty="0" smtClean="0"/>
              <a:t>ПРЕИМУЩЕСТВА</a:t>
            </a:r>
            <a:endParaRPr lang="ru-RU" sz="6400" dirty="0" smtClean="0"/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6400" dirty="0" smtClean="0"/>
              <a:t>низкая налоговая ставка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6400" dirty="0" smtClean="0"/>
              <a:t>отсутствие обременительного бухгалтерского учета, который осуществляется посредством заполнения Книги учета доходов и расходов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6400" dirty="0" smtClean="0"/>
              <a:t>возможность уменьшить налог (не более чем на 50%) на сумму перечисленных страховых взносов и пособий по временной нетрудоспособности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6400" dirty="0" smtClean="0"/>
              <a:t>ежегодная налоговая отчетность, 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6400" dirty="0" smtClean="0"/>
              <a:t>отсутствие налога на имущество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b="1" dirty="0" smtClean="0"/>
              <a:t>НЕДОСТАТКИ -</a:t>
            </a:r>
            <a:r>
              <a:rPr lang="ru-RU" sz="6400" dirty="0" smtClean="0"/>
              <a:t> учет всего денежного оборота (без расходов) при определении суммы налога. Именно поэтому УСН 6% применяют лица, оказывающие услуги либо собственники дорогостоящего имущества.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b="1" dirty="0" smtClean="0"/>
              <a:t>2. УСН 10%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b="1" dirty="0" smtClean="0"/>
              <a:t>ПРЕИМУЩЕСТВА</a:t>
            </a:r>
            <a:endParaRPr lang="ru-RU" sz="6400" dirty="0" smtClean="0"/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dirty="0" smtClean="0"/>
              <a:t>- учитываются расходы при определении налогооблагаемой базы.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dirty="0" smtClean="0"/>
              <a:t>- в расходы включается стоимость основных средств и нематериальных активов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b="1" dirty="0" smtClean="0"/>
              <a:t>НЕДОСТАТКИ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b="1" dirty="0" smtClean="0"/>
              <a:t>-</a:t>
            </a:r>
            <a:r>
              <a:rPr lang="ru-RU" sz="6400" dirty="0" smtClean="0"/>
              <a:t>  необходимость составления первичной документации  для подтверждения расходов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dirty="0" smtClean="0"/>
              <a:t>- закрытый перечень расходов в статьей 346.16 Налогового кодекса РФ.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400" dirty="0" smtClean="0"/>
              <a:t>УСН 10% выгодна для производств и небольших торговых предприятий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tx2">
                    <a:satMod val="130000"/>
                  </a:schemeClr>
                </a:solidFill>
              </a:rPr>
              <a:t>Пример</a:t>
            </a: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250825" y="908050"/>
            <a:ext cx="8642350" cy="5218113"/>
          </a:xfrm>
        </p:spPr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ru-RU" dirty="0" smtClean="0"/>
              <a:t>Выручка (полученная) – 100000 руб.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2. Расходы (оплачены, с НДС) – 55000 руб.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из них материалы 25000 руб.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              зарплата 20000 руб.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                  прочие 10000 руб.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3. Инвестиции в основные средства –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41300 руб. с НДС (окупаемость 5 лет)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Рассмотрим налоговые последствия по полученным результатам </a:t>
            </a:r>
            <a:r>
              <a:rPr lang="ru-RU" b="1" dirty="0" smtClean="0"/>
              <a:t>(за год)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tx2">
                    <a:satMod val="130000"/>
                  </a:schemeClr>
                </a:solidFill>
              </a:rPr>
              <a:t>Расчет расходов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</p:nvPr>
        </p:nvGraphicFramePr>
        <p:xfrm>
          <a:off x="323850" y="1052513"/>
          <a:ext cx="8604250" cy="5605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926"/>
                <a:gridCol w="1368152"/>
                <a:gridCol w="1512168"/>
                <a:gridCol w="1656797"/>
                <a:gridCol w="1835207"/>
              </a:tblGrid>
              <a:tr h="79200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Показатель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ОСН (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юрлицо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ОСН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(ИП)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УСН 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учет / база</a:t>
                      </a: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УСН 10%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учет / база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</a:tr>
              <a:tr h="7920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Расходы, всего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в том числе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60501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60501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66560 / -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66560 / 103140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</a:tr>
              <a:tr h="79200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Материалы 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(без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НДС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21186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(25000-3814)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21186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(25000-3814)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25000 / -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25000 / 25000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</a:tr>
              <a:tr h="79200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Зарплата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20000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20000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20000 / -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20000 / 20000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</a:tr>
              <a:tr h="79200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Страховые взносы (34% +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0,2%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6840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(20000 × 34,2%)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6840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(20000 × 34,2%)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6840 / -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6840 / 6840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</a:tr>
              <a:tr h="79200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Прочие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(без НДС)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8475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(10000 - 1525)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8475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(10000 - 1525)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10000 / -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10000 / 10000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</a:tr>
              <a:tr h="85344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Амортизация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(от стоимости ОС без НДС в расчете на 1 год)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7000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(35000 ÷ 5)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7000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(35000 ÷ 5)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8260 / -</a:t>
                      </a:r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(41300 ÷ 5)</a:t>
                      </a:r>
                    </a:p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8260 / 41300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2" marB="4572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5619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smtClean="0">
                <a:solidFill>
                  <a:schemeClr val="tx2">
                    <a:satMod val="130000"/>
                  </a:schemeClr>
                </a:solidFill>
              </a:rPr>
              <a:t>Расчет чистой прибыли и налоговой нагрузки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</p:nvPr>
        </p:nvGraphicFramePr>
        <p:xfrm>
          <a:off x="323850" y="866775"/>
          <a:ext cx="8713788" cy="5704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735"/>
                <a:gridCol w="2160240"/>
                <a:gridCol w="1368152"/>
                <a:gridCol w="1296144"/>
                <a:gridCol w="1800200"/>
                <a:gridCol w="1728317"/>
              </a:tblGrid>
              <a:tr h="70191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Показатель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ОСН (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юрлицо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ОСН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(ИП)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УСН 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учет / база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УСН 10%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учет / база</a:t>
                      </a:r>
                    </a:p>
                  </a:txBody>
                  <a:tcPr marT="45714" marB="45714"/>
                </a:tc>
              </a:tr>
              <a:tr h="70191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Доходы</a:t>
                      </a: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(выручка без НДС)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84746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84746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100000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100000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</a:tr>
              <a:tr h="70191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Расходы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60501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60501 +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16160 (СВ)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66560 / -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66560 / 103140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</a:tr>
              <a:tr h="70191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Прибыль (1 - 2)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24245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8085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33440 / 100000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33440 / -3140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</a:tr>
              <a:tr h="73145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Налог на прибыль (доходы)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4849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(24245 × 20%)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1051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(8085 × 13%)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3000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(100000 × 6%) × 50% (уменьшено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на СВ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(0 × 10%)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Минимальный – 1000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</a:tr>
              <a:tr h="70191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Чистая прибыль</a:t>
                      </a:r>
                    </a:p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(3 - 4)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19396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7034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30440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31984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</a:tr>
              <a:tr h="73145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НДС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3615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(15254 – 3814 – 1525 - 6300)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3615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(15254 – 3814 – 1525 - 6300)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</a:tr>
              <a:tr h="73140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Общая налоговая нагрузка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15304</a:t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(6840+4849+3615)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27666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(6840+1051+ +3615+16160)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9840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(6840+3000)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7840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(6840+1000)</a:t>
                      </a:r>
                    </a:p>
                  </a:txBody>
                  <a:tcPr marT="45714" marB="4571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Единый налог на вмененный доход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Основы нормативного регулирования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и перспективы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ЕНВД обязателен для применения</a:t>
            </a:r>
            <a:endParaRPr lang="ru-RU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ЕНВД вводится нормативными правовыми актами муниципальных районов, городских округов, законами городов федерального значения Москвы или Санкт-Петербурга.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Кроме того, на местном уровне устанавливаются облагаемые ЕНВД виды деятельности и корректирующие коэффициенты К2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ЕНВД облагаются только отдельные виды деятельности, а не все доходы и расходы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85225" cy="22336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Налогоплательщиком ЕНВД признается организация или индивидуальный предприниматель, осуществляющие на определенной территории деятельность, облагаемую ЕНВД на основании нормативно-правового акта соответствующего муниципального района (городского округа). </a:t>
            </a: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2771" name="Объект 2"/>
          <p:cNvSpPr>
            <a:spLocks noGrp="1"/>
          </p:cNvSpPr>
          <p:nvPr>
            <p:ph idx="1"/>
          </p:nvPr>
        </p:nvSpPr>
        <p:spPr>
          <a:xfrm>
            <a:off x="250825" y="2349500"/>
            <a:ext cx="8713788" cy="431958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z="2400" smtClean="0"/>
              <a:t>Плательщику ЕНВД необходимо встать на учет в налоговой инспекции по месту ведения деятельности (в течение 5 дней с момента начала ведения этой деятельности).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2400" smtClean="0"/>
              <a:t>Постановка на учет в налоговом органе по месту нахождения организации (месту жительства индивидуального предпринимателя) осуществляется при: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2400" smtClean="0"/>
              <a:t>- развозной или разносной розничной торговле;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2400" smtClean="0"/>
              <a:t>- деятельности по размещению рекламы на транспортных средствах;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2400" smtClean="0"/>
              <a:t>- деятельности по оказанию автотранспортных услуг по перевозке пассажиров и грузов.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42338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Вмененный </a:t>
            </a:r>
            <a:r>
              <a:rPr lang="ru-RU" sz="3600" dirty="0">
                <a:solidFill>
                  <a:schemeClr val="tx2">
                    <a:satMod val="130000"/>
                  </a:schemeClr>
                </a:solidFill>
              </a:rPr>
              <a:t>доход 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- потенциально </a:t>
            </a:r>
            <a:r>
              <a:rPr lang="ru-RU" sz="3600" dirty="0">
                <a:solidFill>
                  <a:schemeClr val="tx2">
                    <a:satMod val="130000"/>
                  </a:schemeClr>
                </a:solidFill>
              </a:rPr>
              <a:t>возможный доход налогоплательщика, рассчитанный с учетом совокупности факторов, непосредственно влияющих на его получение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b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600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6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Схема </a:t>
            </a:r>
            <a:r>
              <a:rPr lang="ru-RU" sz="3600" dirty="0">
                <a:solidFill>
                  <a:schemeClr val="tx2">
                    <a:satMod val="130000"/>
                  </a:schemeClr>
                </a:solidFill>
              </a:rPr>
              <a:t>расчета вмененного 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дохода:</a:t>
            </a:r>
            <a:r>
              <a:rPr lang="ru-RU" sz="3600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600" dirty="0">
                <a:solidFill>
                  <a:schemeClr val="tx2">
                    <a:satMod val="130000"/>
                  </a:schemeClr>
                </a:solidFill>
              </a:rPr>
            </a:br>
            <a:endParaRPr lang="ru-RU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250825" y="4941888"/>
          <a:ext cx="8713787" cy="1684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5817"/>
                <a:gridCol w="276628"/>
                <a:gridCol w="1739565"/>
                <a:gridCol w="276628"/>
                <a:gridCol w="2234306"/>
                <a:gridCol w="276628"/>
                <a:gridCol w="1484215"/>
              </a:tblGrid>
              <a:tr h="16843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Базовая доходность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 определенному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виду деятельности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345" marR="53345" marT="53313" marB="533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345" marR="53345" marT="53313" marB="533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Корректиру-ющие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коэффициенты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К.1 и К2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345" marR="53345" marT="53313" marB="533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345" marR="53345" marT="53313" marB="533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Физический показатель по виду деятельности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345" marR="53345" marT="53313" marB="533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345" marR="53345" marT="53313" marB="533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Вмененный доход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345" marR="53345" marT="53313" marB="53313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684213" y="115888"/>
            <a:ext cx="7772400" cy="5048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smtClean="0">
                <a:solidFill>
                  <a:schemeClr val="tx2">
                    <a:satMod val="130000"/>
                  </a:schemeClr>
                </a:solidFill>
              </a:rPr>
              <a:t>Субсидии в целях возмещения части затрат на:</a:t>
            </a:r>
            <a:endParaRPr lang="ru-RU" sz="240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692150"/>
            <a:ext cx="8713787" cy="59055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-</a:t>
            </a:r>
            <a:r>
              <a:rPr lang="ru-RU" sz="2000" dirty="0" smtClean="0">
                <a:solidFill>
                  <a:schemeClr val="tx1"/>
                </a:solidFill>
                <a:hlinkClick r:id="rId2"/>
              </a:rPr>
              <a:t> уплату процентов по кредитам (займам)</a:t>
            </a:r>
            <a:endParaRPr lang="ru-RU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 smtClean="0">
                <a:solidFill>
                  <a:schemeClr val="tx1"/>
                </a:solidFill>
                <a:hlinkClick r:id="rId3"/>
              </a:rPr>
              <a:t>оплату услуг по выполнению обязательных требований законодательства РФ и (или) законодательства страны импортера </a:t>
            </a:r>
            <a:endParaRPr lang="ru-RU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hlinkClick r:id="rId4"/>
              </a:rPr>
              <a:t>- участие в зарубежных и российских </a:t>
            </a:r>
            <a:r>
              <a:rPr lang="ru-RU" sz="2000" dirty="0" err="1" smtClean="0">
                <a:solidFill>
                  <a:schemeClr val="tx1"/>
                </a:solidFill>
                <a:hlinkClick r:id="rId4"/>
              </a:rPr>
              <a:t>выставочно</a:t>
            </a:r>
            <a:r>
              <a:rPr lang="ru-RU" sz="2000" dirty="0" smtClean="0">
                <a:solidFill>
                  <a:schemeClr val="tx1"/>
                </a:solidFill>
                <a:hlinkClick r:id="rId4"/>
              </a:rPr>
              <a:t>-ярмарочных мероприятиях</a:t>
            </a:r>
            <a:endParaRPr lang="ru-RU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 smtClean="0">
                <a:solidFill>
                  <a:schemeClr val="tx1"/>
                </a:solidFill>
                <a:hlinkClick r:id="rId5"/>
              </a:rPr>
              <a:t>начинающим предпринимателям на организацию собственного дела</a:t>
            </a:r>
            <a:endParaRPr lang="ru-RU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 smtClean="0">
                <a:solidFill>
                  <a:schemeClr val="tx1"/>
                </a:solidFill>
                <a:hlinkClick r:id="rId6"/>
              </a:rPr>
              <a:t>стоимости подготовки, переподготовки, повышения квалификации работников, включая дистанционный формат</a:t>
            </a:r>
            <a:endParaRPr lang="ru-RU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 smtClean="0">
                <a:solidFill>
                  <a:schemeClr val="tx1"/>
                </a:solidFill>
                <a:hlinkClick r:id="rId7"/>
              </a:rPr>
              <a:t>приобретенных основных средств и (или) программного обеспечения, его обновления</a:t>
            </a:r>
            <a:endParaRPr lang="ru-RU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 smtClean="0">
                <a:solidFill>
                  <a:schemeClr val="tx1"/>
                </a:solidFill>
                <a:hlinkClick r:id="rId8"/>
              </a:rPr>
              <a:t>приобретение банковской гарантии или поручительства третьих лиц, страховых взносов</a:t>
            </a:r>
            <a:endParaRPr lang="ru-RU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hlinkClick r:id="rId9"/>
              </a:rPr>
              <a:t>лизинговых платежей </a:t>
            </a:r>
            <a:endParaRPr lang="ru-RU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 smtClean="0">
                <a:solidFill>
                  <a:schemeClr val="tx1"/>
                </a:solidFill>
                <a:hlinkClick r:id="rId10"/>
              </a:rPr>
              <a:t>стоимости присоединения, подключения к сетям: электрическим, газораспределительным, водоснабжения, водоотведения и очистки сточных вод</a:t>
            </a:r>
            <a:endParaRPr lang="ru-RU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 smtClean="0">
                <a:solidFill>
                  <a:schemeClr val="tx1"/>
                </a:solidFill>
                <a:hlinkClick r:id="rId11"/>
              </a:rPr>
              <a:t>реализацию программ энергосбережения</a:t>
            </a:r>
            <a:endParaRPr lang="ru-RU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569325" cy="6334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chemeClr val="tx2">
                    <a:satMod val="130000"/>
                  </a:schemeClr>
                </a:solidFill>
              </a:rPr>
              <a:t>С</a:t>
            </a: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умма единого налога может быть уменьшена на 50%</a:t>
            </a: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981075"/>
            <a:ext cx="8640763" cy="5688013"/>
          </a:xfrm>
        </p:spPr>
        <p:txBody>
          <a:bodyPr>
            <a:normAutofit fontScale="85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Сумма ЕНВД, исчисленная за налоговый период, уменьшается налогоплательщиками на сумму страховых взносов на обязательное пенсионное страхование, обязательное социальное страхование на случай временной нетрудоспособности и в связи с материнством, обязательное медицинское страхование, обязательное социальное страхование от несчастных случаев на производстве и профессиональных заболеваний, </a:t>
            </a:r>
            <a:r>
              <a:rPr lang="ru-RU" b="1" dirty="0" smtClean="0"/>
              <a:t>уплаченных (в пределах исчисленных сумм) за этот же период времени</a:t>
            </a:r>
            <a:r>
              <a:rPr lang="ru-RU" dirty="0" smtClean="0"/>
              <a:t> при выплатах работникам, занятым в тех сферах деятельности налогоплательщика, по которым уплачивается единый налог, а также на сумму страховых взносов в виде фиксированных платежей, уплаченных индивидуальными предпринимателями за свое страхование, и на сумму выплаченных работникам пособий по временной нетрудоспособности.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>Ф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изический показатель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 </a:t>
            </a:r>
            <a:r>
              <a:rPr lang="ru-RU" dirty="0"/>
              <a:t>зависимости от вида деятельности, облагаемого ЕНВД, единицей физического показателя может быть работник (в том числе индивидуальный предприниматель); торговое место; площадь (в квадратных метрах); количество транспортных средств.</a:t>
            </a:r>
            <a:endParaRPr lang="ru-RU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Если </a:t>
            </a:r>
            <a:r>
              <a:rPr lang="ru-RU" dirty="0"/>
              <a:t>в течение налогового периода величина физического показателя изменилась, такое изменение следует учесть при исчислении ЕНВД с начала того месяца, в котором оно произошло.</a:t>
            </a:r>
            <a:endParaRPr lang="ru-RU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Пример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>
            <a:normAutofit fontScale="92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Организация оказывает услуги по ремонту автотранспортных средств. Физическим показателем для данного вида деятельности является количество работников. На 01.01.2011 количество работников, задействованных в облагаемом ЕНВД виде деятельности, составляло 15 человек. В течение первого квартала уволилось два сотрудника: один сотрудник – 20.02.2011, другой – 06.03.2011 года.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 рассматриваемой ситуации физический показатель за январь будет равен 15, за февраль - 14, за март - 13.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smtClean="0">
                <a:solidFill>
                  <a:srgbClr val="C00000"/>
                </a:solidFill>
              </a:rPr>
              <a:t>Важно</a:t>
            </a:r>
          </a:p>
        </p:txBody>
      </p:sp>
      <p:sp>
        <p:nvSpPr>
          <p:cNvPr id="37891" name="Объект 2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55451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mtClean="0"/>
              <a:t>В Государственной Думе обсуждается проект № 499566-5 Федерального закона «О внесении изменений в статью 18 части первой и часть вторую Налогового кодекса Российской Федерации и некоторые другие законодательные акты Российской Федерации», предполагающий, в том числе, отмену ЕНВД к 2014 году.</a:t>
            </a:r>
          </a:p>
          <a:p>
            <a:pPr marL="0" indent="0" eaLnBrk="1" hangingPunct="1">
              <a:buFontTx/>
              <a:buNone/>
            </a:pPr>
            <a:r>
              <a:rPr lang="ru-RU" sz="2800" b="1" smtClean="0">
                <a:solidFill>
                  <a:srgbClr val="FF0000"/>
                </a:solidFill>
              </a:rPr>
              <a:t>Закон принят в первом чтении в мае 2011 г.</a:t>
            </a:r>
          </a:p>
          <a:p>
            <a:pPr marL="0" indent="0" eaLnBrk="1" hangingPunct="1">
              <a:buFontTx/>
              <a:buNone/>
            </a:pPr>
            <a:r>
              <a:rPr lang="ru-RU" sz="2800" b="1" smtClean="0"/>
              <a:t>Информация - для всех субъектов МСП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Реформа ЕНВД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8915" name="Объект 2"/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689600"/>
          </a:xfrm>
        </p:spPr>
        <p:txBody>
          <a:bodyPr/>
          <a:lstStyle/>
          <a:p>
            <a:pPr marL="0" indent="0" algn="just" eaLnBrk="1" hangingPunct="1">
              <a:buFont typeface="Wingdings 2" pitchFamily="18" charset="2"/>
              <a:buNone/>
            </a:pPr>
            <a:r>
              <a:rPr lang="ru-RU" sz="2400" smtClean="0"/>
              <a:t>В информационном письме Департамента налоговой и таможенно-тарифной политики Минфина РФ от 22 июля 2011 года N 03-11-06/3/85 сообщается о решении отменить налоговую систему ЕНВД. Госдума России в первом чтении приняла законопроект о поэтапной отмене единого налога на вмененный доход. С 1 января 2013 года </a:t>
            </a:r>
            <a:r>
              <a:rPr lang="ru-RU" sz="2400" b="1" smtClean="0"/>
              <a:t>ЕНВД планируется отменить</a:t>
            </a:r>
            <a:r>
              <a:rPr lang="ru-RU" sz="2400" smtClean="0"/>
              <a:t> для розничной торговли через небольшие магазины и павильоны, а также для пунктов общественного питания, размеры торгового помещения которых не правышает 150 квадратных метров. В 2012 году применять единый налог на вмененный доход смогут юридические лица со списочной численностью сотрудников не более 50 человек. В отношении прочих видов деятельности планируется упразднить ЕНВД с 1 января 2014 года. В 2011 году схема единого налога для организаций будет действовать без изменений.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827088" y="2708275"/>
            <a:ext cx="79930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3600" b="1">
                <a:solidFill>
                  <a:schemeClr val="tx2"/>
                </a:solidFill>
              </a:rPr>
              <a:t>Организация учета при применении специальных режимов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5843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smtClean="0">
                <a:solidFill>
                  <a:schemeClr val="tx2">
                    <a:satMod val="130000"/>
                  </a:schemeClr>
                </a:solidFill>
              </a:rPr>
              <a:t> </a:t>
            </a:r>
            <a:r>
              <a:rPr lang="ru-RU" sz="2400" b="1" smtClean="0">
                <a:solidFill>
                  <a:schemeClr val="tx2">
                    <a:satMod val="130000"/>
                  </a:schemeClr>
                </a:solidFill>
              </a:rPr>
              <a:t>Информация Минфина РФ от 19 июля 2011 г. N ПЗ-3/2010 "Об упрощенной системе бухгалтерского учета и бухгалтерской отчетности для субъектов малого предпринимательства"</a:t>
            </a:r>
          </a:p>
        </p:txBody>
      </p:sp>
      <p:sp>
        <p:nvSpPr>
          <p:cNvPr id="25603" name="Объект 2"/>
          <p:cNvSpPr>
            <a:spLocks noGrp="1"/>
          </p:cNvSpPr>
          <p:nvPr>
            <p:ph sz="half" idx="1"/>
          </p:nvPr>
        </p:nvSpPr>
        <p:spPr>
          <a:xfrm>
            <a:off x="179388" y="1773238"/>
            <a:ext cx="8856662" cy="496887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800" dirty="0" smtClean="0"/>
              <a:t>- сокращаются применяемые бухгалтерские счета - упрощенная система </a:t>
            </a:r>
            <a:r>
              <a:rPr lang="ru-RU" sz="2800" dirty="0"/>
              <a:t>регистров </a:t>
            </a:r>
            <a:r>
              <a:rPr lang="ru-RU" sz="2800" dirty="0" smtClean="0"/>
              <a:t>бухучета</a:t>
            </a:r>
            <a:endParaRPr lang="ru-RU" sz="2800" dirty="0"/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использование кассового метода </a:t>
            </a:r>
            <a:r>
              <a:rPr lang="ru-RU" sz="2800" dirty="0"/>
              <a:t>учета </a:t>
            </a:r>
            <a:endParaRPr lang="ru-RU" sz="2800" dirty="0" smtClean="0"/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основные средства могут не переоцениваться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в Балансе и Отчете о прибылях и убытках показатели можно не детализировать, формы отчетности при этом разрабатываются самостоятельно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ru-RU" sz="2800" i="1" dirty="0" smtClean="0">
              <a:solidFill>
                <a:srgbClr val="FF0000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i="1" dirty="0" smtClean="0">
                <a:solidFill>
                  <a:srgbClr val="FF0000"/>
                </a:solidFill>
              </a:rPr>
              <a:t>Не распространяется на эмитентов публично </a:t>
            </a:r>
            <a:r>
              <a:rPr lang="ru-RU" sz="1800" i="1" dirty="0">
                <a:solidFill>
                  <a:srgbClr val="FF0000"/>
                </a:solidFill>
              </a:rPr>
              <a:t>размещаемых ценных </a:t>
            </a:r>
            <a:r>
              <a:rPr lang="ru-RU" sz="1800" i="1" dirty="0" smtClean="0">
                <a:solidFill>
                  <a:srgbClr val="FF0000"/>
                </a:solidFill>
              </a:rPr>
              <a:t>бумаг</a:t>
            </a:r>
            <a:endParaRPr lang="ru-RU" sz="1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476250"/>
            <a:ext cx="6769100" cy="2471738"/>
          </a:xfrm>
        </p:spPr>
        <p:txBody>
          <a:bodyPr rtlCol="0"/>
          <a:lstStyle/>
          <a:p>
            <a:pPr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40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СТРАХОВЫЕ ВЗНОСЫ </a:t>
            </a:r>
          </a:p>
          <a:p>
            <a:pPr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40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 2011-2012гг.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715597"/>
            <a:ext cx="8784976" cy="2062103"/>
          </a:xfrm>
        </p:spPr>
        <p:txBody>
          <a:bodyPr wrap="square">
            <a:spAutoFit/>
          </a:bodyPr>
          <a:lstStyle/>
          <a:p>
            <a:pPr marL="18288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i="1" dirty="0" smtClean="0">
                <a:effectLst/>
              </a:rPr>
              <a:t>- Новые положения законодательства</a:t>
            </a:r>
            <a:br>
              <a:rPr lang="ru-RU" sz="3200" i="1" dirty="0" smtClean="0">
                <a:effectLst/>
              </a:rPr>
            </a:br>
            <a:r>
              <a:rPr lang="ru-RU" sz="3200" i="1" dirty="0" smtClean="0">
                <a:effectLst/>
              </a:rPr>
              <a:t>- Новые обязанности плательщиков</a:t>
            </a:r>
            <a:br>
              <a:rPr lang="ru-RU" sz="3200" i="1" dirty="0" smtClean="0">
                <a:effectLst/>
              </a:rPr>
            </a:br>
            <a:r>
              <a:rPr lang="ru-RU" sz="3200" i="1" dirty="0" smtClean="0">
                <a:effectLst/>
              </a:rPr>
              <a:t>- Новые методы контроля</a:t>
            </a:r>
            <a:br>
              <a:rPr lang="ru-RU" sz="3200" i="1" dirty="0" smtClean="0">
                <a:effectLst/>
              </a:rPr>
            </a:br>
            <a:r>
              <a:rPr lang="ru-RU" sz="3200" i="1" dirty="0" smtClean="0">
                <a:effectLst/>
              </a:rPr>
              <a:t>- Проблемы и противоречия</a:t>
            </a:r>
            <a:endParaRPr lang="ru-RU" sz="3200" i="1" dirty="0" smtClean="0">
              <a:effectLst/>
              <a:latin typeface="Algerian" pitchFamily="82" charset="0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547813" y="333375"/>
            <a:ext cx="7127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ru-RU" sz="2800" dirty="0">
              <a:solidFill>
                <a:srgbClr val="A8D8D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2988" y="5949950"/>
            <a:ext cx="76327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ru-RU" dirty="0">
                <a:solidFill>
                  <a:schemeClr val="tx1"/>
                </a:solidFill>
                <a:effectLst/>
                <a:latin typeface="Trebuchet MS" pitchFamily="34" charset="0"/>
              </a:rPr>
              <a:t>Федеральный закон от 24.07.2009 № 212-ФЗ </a:t>
            </a:r>
          </a:p>
          <a:p>
            <a:pPr algn="r">
              <a:defRPr/>
            </a:pPr>
            <a:r>
              <a:rPr lang="ru-RU" dirty="0">
                <a:solidFill>
                  <a:schemeClr val="tx1"/>
                </a:solidFill>
                <a:effectLst/>
                <a:latin typeface="Trebuchet MS" pitchFamily="34" charset="0"/>
              </a:rPr>
              <a:t>(в редакции от 03.12.2011г. № 379-ФЗ)</a:t>
            </a:r>
            <a:endParaRPr lang="ru-RU" dirty="0">
              <a:solidFill>
                <a:schemeClr val="tx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7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11188" y="1557338"/>
            <a:ext cx="7705725" cy="43529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850" y="188913"/>
            <a:ext cx="864076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dirty="0">
                <a:solidFill>
                  <a:schemeClr val="tx1"/>
                </a:solidFill>
                <a:effectLst/>
                <a:latin typeface="Arial Narrow" pitchFamily="34" charset="0"/>
                <a:cs typeface="Aparajita" pitchFamily="34" charset="0"/>
              </a:rPr>
              <a:t>Тарифы страховых взносов до 2019 года на переходный период (для работодателей), </a:t>
            </a:r>
            <a:r>
              <a:rPr lang="ru-RU" dirty="0">
                <a:solidFill>
                  <a:schemeClr val="accent6"/>
                </a:solidFill>
                <a:effectLst/>
                <a:latin typeface="Arial Narrow" pitchFamily="34" charset="0"/>
                <a:cs typeface="Aparajita" pitchFamily="34" charset="0"/>
              </a:rPr>
              <a:t>действующие в 2011 году </a:t>
            </a:r>
            <a:r>
              <a:rPr lang="ru-RU" dirty="0">
                <a:solidFill>
                  <a:schemeClr val="tx1"/>
                </a:solidFill>
                <a:effectLst/>
                <a:latin typeface="Arial Narrow" pitchFamily="34" charset="0"/>
                <a:cs typeface="Aparajita" pitchFamily="34" charset="0"/>
              </a:rPr>
              <a:t>(в редакции от 28.12.2010 № 432-ФЗ), в %.</a:t>
            </a:r>
            <a:endParaRPr lang="ru-RU" dirty="0">
              <a:solidFill>
                <a:schemeClr val="tx1"/>
              </a:solidFill>
              <a:latin typeface="Arial Narrow" pitchFamily="34" charset="0"/>
              <a:cs typeface="Aparajita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850" y="1628775"/>
          <a:ext cx="8496300" cy="4746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0972"/>
                <a:gridCol w="799203"/>
                <a:gridCol w="868313"/>
                <a:gridCol w="758739"/>
                <a:gridCol w="910486"/>
                <a:gridCol w="910486"/>
                <a:gridCol w="700070"/>
                <a:gridCol w="817545"/>
                <a:gridCol w="910486"/>
              </a:tblGrid>
              <a:tr h="63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Организации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2015-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2018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35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УСН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26,0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26,0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34,0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71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ИНВ / ЕСХН, ОРН С/Х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27,1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27,1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34,0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71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ТВ/ОЭЗ,ОБ</a:t>
                      </a:r>
                      <a:r>
                        <a:rPr lang="ru-RU" sz="1800" dirty="0" smtClean="0">
                          <a:effectLst/>
                        </a:rPr>
                        <a:t>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ИНФ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14,0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14,0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14,0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14,0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14,0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21,0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28,0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34,0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35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СМИ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26,0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27,0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28,0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30,0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34,0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05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СК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14,0 – в течение 10 лет со дня получения статуса участника проекта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5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Общий режим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34,0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84" marR="676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82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23850" y="260350"/>
            <a:ext cx="8496300" cy="6192838"/>
          </a:xfrm>
          <a:prstGeom prst="rect">
            <a:avLst/>
          </a:prstGeom>
        </p:spPr>
        <p:txBody>
          <a:bodyPr rtlCol="0">
            <a:normAutofit lnSpcReduction="10000"/>
          </a:bodyPr>
          <a:lstStyle/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accent1"/>
                </a:solidFill>
              </a:rPr>
              <a:t>Основные изменения закона для льготников</a:t>
            </a:r>
          </a:p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2800" b="1" i="1" dirty="0" smtClean="0">
              <a:solidFill>
                <a:schemeClr val="accent1"/>
              </a:solidFill>
            </a:endParaRPr>
          </a:p>
          <a:p>
            <a:pPr marL="45720" indent="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- Расширен перечень льготных категорий</a:t>
            </a:r>
          </a:p>
          <a:p>
            <a:pPr marL="45720" indent="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- Увеличена продолжительность переходного периода (для некоторых новых льготников)</a:t>
            </a:r>
          </a:p>
          <a:p>
            <a:pPr marL="45720" indent="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- Сохранены ранее установленные правила для большинства льготных категорий (за исключением субъектов малого бизнеса)</a:t>
            </a:r>
          </a:p>
          <a:p>
            <a:pPr marL="45720" indent="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- Расширены условия применения </a:t>
            </a:r>
            <a:r>
              <a:rPr lang="ru-RU" sz="2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спецрежимов</a:t>
            </a:r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для получения права на льготные тарифы</a:t>
            </a:r>
            <a:endParaRPr lang="ru-RU" sz="2800" i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2800" i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ctr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Общий вывод: </a:t>
            </a:r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временный характер действия пониженных тарифов в переходный период, совокупная ставка не изменилась </a:t>
            </a:r>
          </a:p>
          <a:p>
            <a:pPr marL="45720" indent="0" algn="ctr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и составляет </a:t>
            </a:r>
            <a:r>
              <a:rPr lang="ru-RU" sz="2800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34%</a:t>
            </a:r>
          </a:p>
        </p:txBody>
      </p:sp>
    </p:spTree>
    <p:extLst>
      <p:ext uri="{BB962C8B-B14F-4D97-AF65-F5344CB8AC3E}">
        <p14:creationId xmlns:p14="http://schemas.microsoft.com/office/powerpoint/2010/main" val="366245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smtClean="0">
                <a:solidFill>
                  <a:schemeClr val="tx2">
                    <a:satMod val="130000"/>
                  </a:schemeClr>
                </a:solidFill>
              </a:rPr>
              <a:t>Приоритетные сферы для предоставления бюджетных субсидий в Ростовской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329238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1. промышленное производство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2. инновационная деятельность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3. производство импортозамещающей продукции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4. производство экспортной продукции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5. ремесленничество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6. народные художественные промыслы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7. производство и переработка сельхозпродукции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8. коммунальное хозяйство и обслуживание жилищного фонда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9.  здравоохранение на шахтерских территориях и на территории муниципальных районов </a:t>
            </a:r>
            <a:r>
              <a:rPr lang="ru-RU" sz="1800" dirty="0" smtClean="0"/>
              <a:t>области</a:t>
            </a:r>
            <a:r>
              <a:rPr lang="ru-RU" sz="1800" dirty="0"/>
              <a:t>, платные социальные услуги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10. въездной, внутренний туризм и гостиничный комплекс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11. общественное питание в учреждениях образования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12. бытовое обслуживание населения на территории муниципальных районов </a:t>
            </a:r>
            <a:r>
              <a:rPr lang="ru-RU" sz="1800" dirty="0" smtClean="0"/>
              <a:t>области</a:t>
            </a:r>
            <a:endParaRPr lang="ru-RU" sz="1800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13. защита окружающей среды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/>
              <a:t>14. микрофинансирование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79388" y="906463"/>
            <a:ext cx="8785225" cy="5762625"/>
          </a:xfrm>
          <a:prstGeom prst="rect">
            <a:avLst/>
          </a:prstGeom>
        </p:spPr>
        <p:txBody>
          <a:bodyPr/>
          <a:lstStyle/>
          <a:p>
            <a:pPr marL="44450" indent="0">
              <a:buFont typeface="Georgia" pitchFamily="18" charset="0"/>
              <a:buNone/>
            </a:pPr>
            <a:r>
              <a:rPr lang="ru-RU" sz="1800" b="1" smtClean="0"/>
              <a:t>УСН </a:t>
            </a:r>
            <a:r>
              <a:rPr lang="ru-RU" sz="1800" smtClean="0"/>
              <a:t>– упрощенная система налогообложения (по перечню видов деятельности)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1800" b="1" smtClean="0"/>
              <a:t>ЕСХН</a:t>
            </a:r>
            <a:r>
              <a:rPr lang="ru-RU" sz="1800" smtClean="0"/>
              <a:t> – единый сельскохозяйственный налог, 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1800" b="1" smtClean="0"/>
              <a:t>ОРН С/Х</a:t>
            </a:r>
            <a:r>
              <a:rPr lang="ru-RU" sz="1800" smtClean="0"/>
              <a:t> – сельскохозяйственный товаропроизводитель на общем режиме, организации народных художественных промыслов и семейных (родовых) общин коренных малочисленных народов Севера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1800" b="1" smtClean="0"/>
              <a:t>ИНВ</a:t>
            </a:r>
            <a:r>
              <a:rPr lang="ru-RU" sz="1800" smtClean="0"/>
              <a:t> – выплаты в пользу инвалидов и льготы организациям инвалидов, 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1800" b="1" smtClean="0"/>
              <a:t>СК </a:t>
            </a:r>
            <a:r>
              <a:rPr lang="ru-RU" sz="1800" smtClean="0"/>
              <a:t>- статусные участники проекта Сколково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1800" b="1" smtClean="0"/>
              <a:t>ТВ/ОЭЗ</a:t>
            </a:r>
            <a:r>
              <a:rPr lang="ru-RU" sz="1800" smtClean="0"/>
              <a:t> – резиденты технико-внедренческих, особых экономических зон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1800" b="1" smtClean="0"/>
              <a:t>ИНФ</a:t>
            </a:r>
            <a:r>
              <a:rPr lang="ru-RU" sz="1800" smtClean="0"/>
              <a:t> – организации в области информационных технологий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1800" b="1" smtClean="0"/>
              <a:t>ОБ</a:t>
            </a:r>
            <a:r>
              <a:rPr lang="ru-RU" sz="1800" smtClean="0"/>
              <a:t> - хозяйственные общества, созданные после 13 августа 2009 года бюджетными научными учреждениями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1800" b="1" smtClean="0"/>
              <a:t>СМИ</a:t>
            </a:r>
            <a:r>
              <a:rPr lang="ru-RU" sz="1800" smtClean="0"/>
              <a:t> – средства массовой информации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1800" b="1" smtClean="0"/>
              <a:t>РМР</a:t>
            </a:r>
            <a:r>
              <a:rPr lang="ru-RU" sz="1800" smtClean="0"/>
              <a:t> - выплаты членам экипажей судов Российского международного реестра 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1800" b="1" smtClean="0"/>
              <a:t>НКО </a:t>
            </a:r>
            <a:r>
              <a:rPr lang="ru-RU" sz="1800" smtClean="0"/>
              <a:t>– социально-ориентированные некоммерческие и благотворительные организации (УСН)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1800" b="1" smtClean="0"/>
              <a:t>АПТ</a:t>
            </a:r>
            <a:r>
              <a:rPr lang="ru-RU" sz="1800" smtClean="0"/>
              <a:t> – аптеки и ИП-фармацевты, применяющие ЕНВД (УСН)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1800" b="1" smtClean="0"/>
              <a:t>ИНЖ</a:t>
            </a:r>
            <a:r>
              <a:rPr lang="ru-RU" sz="1800" smtClean="0"/>
              <a:t> – инжиниринговые услуги (при положительном заключении ТВ ОЭЗ)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4213" y="76200"/>
            <a:ext cx="777557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Категории плательщиков, имеющие право на пониженные тарифы страховых взносов</a:t>
            </a:r>
          </a:p>
        </p:txBody>
      </p:sp>
    </p:spTree>
    <p:extLst>
      <p:ext uri="{BB962C8B-B14F-4D97-AF65-F5344CB8AC3E}">
        <p14:creationId xmlns:p14="http://schemas.microsoft.com/office/powerpoint/2010/main" val="390489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11188" y="1557338"/>
            <a:ext cx="7705725" cy="43529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75" y="1700213"/>
          <a:ext cx="8821737" cy="475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462"/>
                <a:gridCol w="936184"/>
                <a:gridCol w="840622"/>
                <a:gridCol w="805533"/>
                <a:gridCol w="1042868"/>
                <a:gridCol w="854809"/>
                <a:gridCol w="998619"/>
                <a:gridCol w="1002640"/>
              </a:tblGrid>
              <a:tr h="631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Организации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2015-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2020-2027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63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УСН, НКО, АПТ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20,0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20,0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34,0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3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ИНВ / ЕСХН, ОРН С/Х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20,2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27,1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27,1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34,0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3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ТВ/ОЭЗ / ОБ / ИНФ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14,0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14,0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21,0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28,0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34,0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63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СМИ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27,0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28,0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30,0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34,0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19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СК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14,0 – в течение 10 лет со дня получения статуса участника проекта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9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РМР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23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ИНЖ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5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ОРН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 (10)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 (10)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05" marR="519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0825" y="333375"/>
            <a:ext cx="8424863" cy="706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i="1" dirty="0">
                <a:solidFill>
                  <a:schemeClr val="accent6"/>
                </a:solidFill>
                <a:effectLst/>
                <a:latin typeface="Arial" pitchFamily="34" charset="0"/>
                <a:cs typeface="Arial" pitchFamily="34" charset="0"/>
              </a:rPr>
              <a:t>Тарифы-2012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страховых взносов </a:t>
            </a:r>
            <a:r>
              <a:rPr lang="ru-RU" sz="20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для работодателей 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до 2027 года (в редакции от 03.12.2011 № 379-ФЗ)*, в %.</a:t>
            </a:r>
            <a:endParaRPr lang="ru-RU" sz="20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7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79388" y="260350"/>
            <a:ext cx="8785225" cy="6408738"/>
          </a:xfrm>
          <a:prstGeom prst="rect">
            <a:avLst/>
          </a:prstGeom>
        </p:spPr>
        <p:txBody>
          <a:bodyPr rtlCol="0">
            <a:normAutofit lnSpcReduction="10000"/>
          </a:bodyPr>
          <a:lstStyle/>
          <a:p>
            <a:pPr marL="46037" indent="0" algn="ctr">
              <a:buFont typeface="Georgia" pitchFamily="18" charset="0"/>
              <a:buNone/>
              <a:defRPr/>
            </a:pPr>
            <a:r>
              <a:rPr lang="ru-RU" sz="2400" b="1" i="1" dirty="0" smtClean="0">
                <a:solidFill>
                  <a:schemeClr val="accent1"/>
                </a:solidFill>
              </a:rPr>
              <a:t>Размер </a:t>
            </a:r>
            <a:r>
              <a:rPr lang="ru-RU" sz="2400" b="1" i="1" dirty="0">
                <a:solidFill>
                  <a:schemeClr val="accent1"/>
                </a:solidFill>
              </a:rPr>
              <a:t>фиксированного платежа для ИП в 2012 </a:t>
            </a:r>
            <a:r>
              <a:rPr lang="ru-RU" sz="2400" b="1" i="1" dirty="0" smtClean="0">
                <a:solidFill>
                  <a:schemeClr val="accent1"/>
                </a:solidFill>
              </a:rPr>
              <a:t>году</a:t>
            </a:r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2400" dirty="0"/>
              <a:t>На основании пункта 2 статьи 12 федерального закона № </a:t>
            </a:r>
            <a:r>
              <a:rPr lang="ru-RU" sz="2400" dirty="0" smtClean="0"/>
              <a:t>212-ФЗ тарифы</a:t>
            </a:r>
            <a:r>
              <a:rPr lang="ru-RU" sz="2400" dirty="0"/>
              <a:t> </a:t>
            </a:r>
            <a:r>
              <a:rPr lang="ru-RU" sz="2400" dirty="0" smtClean="0"/>
              <a:t>для ИП в 2012 году составят</a:t>
            </a:r>
            <a:r>
              <a:rPr lang="ru-RU" sz="2400" dirty="0"/>
              <a:t>:</a:t>
            </a:r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2400" dirty="0" smtClean="0"/>
              <a:t>в ПФ </a:t>
            </a:r>
            <a:r>
              <a:rPr lang="ru-RU" sz="2400" dirty="0"/>
              <a:t>Р</a:t>
            </a:r>
            <a:r>
              <a:rPr lang="ru-RU" sz="2400" dirty="0" smtClean="0"/>
              <a:t>Ф </a:t>
            </a:r>
            <a:r>
              <a:rPr lang="ru-RU" sz="2400" dirty="0"/>
              <a:t>- </a:t>
            </a:r>
            <a:r>
              <a:rPr lang="ru-RU" sz="2400" b="1" dirty="0">
                <a:solidFill>
                  <a:schemeClr val="accent1"/>
                </a:solidFill>
              </a:rPr>
              <a:t>26</a:t>
            </a:r>
            <a:r>
              <a:rPr lang="ru-RU" sz="2400" b="1" dirty="0" smtClean="0">
                <a:solidFill>
                  <a:schemeClr val="accent1"/>
                </a:solidFill>
              </a:rPr>
              <a:t>%</a:t>
            </a:r>
            <a:r>
              <a:rPr lang="ru-RU" sz="2400" dirty="0" smtClean="0"/>
              <a:t>, в ФФОМС - </a:t>
            </a:r>
            <a:r>
              <a:rPr lang="ru-RU" sz="2400" b="1" dirty="0" smtClean="0">
                <a:solidFill>
                  <a:schemeClr val="accent1"/>
                </a:solidFill>
              </a:rPr>
              <a:t>5,1%</a:t>
            </a:r>
            <a:r>
              <a:rPr lang="ru-RU" sz="2400" dirty="0" smtClean="0"/>
              <a:t>, ВСЕГО – </a:t>
            </a:r>
            <a:r>
              <a:rPr lang="ru-RU" sz="2400" b="1" dirty="0" smtClean="0">
                <a:solidFill>
                  <a:srgbClr val="FF0000"/>
                </a:solidFill>
              </a:rPr>
              <a:t>31,1% </a:t>
            </a:r>
            <a:r>
              <a:rPr lang="ru-RU" sz="2400" dirty="0" smtClean="0"/>
              <a:t>(взносы </a:t>
            </a:r>
            <a:r>
              <a:rPr lang="ru-RU" sz="2400" dirty="0"/>
              <a:t>в ФСС </a:t>
            </a:r>
            <a:r>
              <a:rPr lang="ru-RU" sz="2400" dirty="0" smtClean="0"/>
              <a:t>2,9% уплачиваются добровольно, </a:t>
            </a:r>
            <a:r>
              <a:rPr lang="ru-RU" sz="2400" dirty="0"/>
              <a:t>после </a:t>
            </a:r>
            <a:r>
              <a:rPr lang="ru-RU" sz="2400" dirty="0" smtClean="0"/>
              <a:t>регистрации).</a:t>
            </a:r>
            <a:endParaRPr lang="ru-RU" sz="2400" dirty="0"/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2400" b="1" dirty="0" smtClean="0"/>
              <a:t>Таким </a:t>
            </a:r>
            <a:r>
              <a:rPr lang="ru-RU" sz="2400" b="1" dirty="0"/>
              <a:t>образом, величина страховых взносов </a:t>
            </a:r>
            <a:endParaRPr lang="ru-RU" sz="2400" dirty="0"/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2400" dirty="0"/>
              <a:t>для индивидуальных предпринимателей, глав и членов крестьянских (фермерских) хозяйств, адвокатов, частных нотариусов и иных лиц, занимающихся частной </a:t>
            </a:r>
            <a:r>
              <a:rPr lang="ru-RU" sz="2400" dirty="0" smtClean="0"/>
              <a:t>практикой в </a:t>
            </a:r>
            <a:r>
              <a:rPr lang="ru-RU" sz="2400" dirty="0"/>
              <a:t>2012 году составит </a:t>
            </a:r>
            <a:r>
              <a:rPr lang="ru-RU" sz="2400" b="1" dirty="0">
                <a:solidFill>
                  <a:srgbClr val="FF0000"/>
                </a:solidFill>
              </a:rPr>
              <a:t>17208 руб.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(4611 </a:t>
            </a:r>
            <a:r>
              <a:rPr lang="ru-RU" sz="2400" dirty="0" smtClean="0"/>
              <a:t>руб. х 12 мес. </a:t>
            </a:r>
            <a:r>
              <a:rPr lang="ru-RU" sz="2400" dirty="0"/>
              <a:t>х 31,1</a:t>
            </a:r>
            <a:r>
              <a:rPr lang="ru-RU" sz="2400" dirty="0" smtClean="0"/>
              <a:t>%)</a:t>
            </a:r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2400" dirty="0" smtClean="0"/>
              <a:t>2011 год -  </a:t>
            </a:r>
            <a:r>
              <a:rPr lang="ru-RU" sz="2400" b="1" dirty="0" smtClean="0">
                <a:solidFill>
                  <a:schemeClr val="accent1"/>
                </a:solidFill>
              </a:rPr>
              <a:t>16159,56 руб.</a:t>
            </a:r>
            <a:r>
              <a:rPr lang="ru-RU" sz="2400" dirty="0" smtClean="0"/>
              <a:t>, в том числе </a:t>
            </a:r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2400" b="1" dirty="0" smtClean="0"/>
              <a:t>в ПФ РФ </a:t>
            </a:r>
            <a:r>
              <a:rPr lang="ru-RU" sz="2400" dirty="0" smtClean="0"/>
              <a:t>– 4330 руб. х 26% х 12 мес. = </a:t>
            </a:r>
            <a:r>
              <a:rPr lang="ru-RU" sz="2400" dirty="0" smtClean="0">
                <a:solidFill>
                  <a:schemeClr val="accent1"/>
                </a:solidFill>
              </a:rPr>
              <a:t>13509,6 руб. (Постановление Правительства № 238 от 31.03.2011)</a:t>
            </a:r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2400" dirty="0" smtClean="0"/>
              <a:t>из них 10392 руб. на </a:t>
            </a:r>
            <a:r>
              <a:rPr lang="ru-RU" sz="2400" i="1" dirty="0" smtClean="0"/>
              <a:t>страховую часть пенсии</a:t>
            </a:r>
            <a:r>
              <a:rPr lang="ru-RU" sz="2400" dirty="0" smtClean="0"/>
              <a:t>, 3117,60 руб. на </a:t>
            </a:r>
            <a:r>
              <a:rPr lang="ru-RU" sz="2400" i="1" dirty="0" smtClean="0"/>
              <a:t>накопительную часть пенсии</a:t>
            </a:r>
            <a:r>
              <a:rPr lang="ru-RU" sz="2400" dirty="0" smtClean="0"/>
              <a:t> (для ИП 1967 г.р. и младше).</a:t>
            </a:r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2400" b="1" dirty="0" smtClean="0"/>
              <a:t>ФФОМС </a:t>
            </a:r>
            <a:r>
              <a:rPr lang="ru-RU" sz="2400" dirty="0" smtClean="0"/>
              <a:t>– 4330 рублей*3,1%*12 мес. = </a:t>
            </a:r>
            <a:r>
              <a:rPr lang="ru-RU" sz="2400" dirty="0" smtClean="0">
                <a:solidFill>
                  <a:schemeClr val="accent1"/>
                </a:solidFill>
              </a:rPr>
              <a:t>1610,76 руб.</a:t>
            </a:r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2400" b="1" dirty="0"/>
              <a:t>Т</a:t>
            </a:r>
            <a:r>
              <a:rPr lang="ru-RU" sz="2400" b="1" dirty="0" smtClean="0"/>
              <a:t>ФОМС</a:t>
            </a:r>
            <a:r>
              <a:rPr lang="ru-RU" sz="2400" dirty="0" smtClean="0"/>
              <a:t> - 4330 рублей*2%*12 мес. = </a:t>
            </a:r>
            <a:r>
              <a:rPr lang="ru-RU" sz="2400" dirty="0" smtClean="0">
                <a:solidFill>
                  <a:schemeClr val="accent1"/>
                </a:solidFill>
              </a:rPr>
              <a:t>1039 руб.</a:t>
            </a:r>
          </a:p>
          <a:p>
            <a:pPr marL="46037" indent="0" algn="ctr">
              <a:buFont typeface="Georgia" pitchFamily="18" charset="0"/>
              <a:buNone/>
              <a:defRPr/>
            </a:pPr>
            <a:endParaRPr lang="ru-RU" sz="24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6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79388" y="620713"/>
            <a:ext cx="8856662" cy="61214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46037" indent="0" algn="ctr">
              <a:buFont typeface="Georgia" pitchFamily="18" charset="0"/>
              <a:buNone/>
              <a:defRPr/>
            </a:pP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 е д е р а л ь н ы й   з а к о н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 страховых тарифах на обязательное социальное страхование от несчастных случаев на </a:t>
            </a:r>
            <a:r>
              <a:rPr lang="ru-RU" sz="1600" b="1" dirty="0" smtClean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производстве и </a:t>
            </a: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профессиональных заболеваний на 2012 год и на плановый период 2013 и 2014 годов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b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Установить, что в 2012 году и в плановый период 2013 и 2014 годов страховые взносы на обязательное </a:t>
            </a:r>
            <a:r>
              <a:rPr lang="ru-RU" sz="1600" b="1" dirty="0" smtClean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социальное </a:t>
            </a: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страхование от несчастных случаев на производстве и профессиональных заболеваний </a:t>
            </a:r>
            <a:r>
              <a:rPr lang="ru-RU" sz="1600" b="1" dirty="0" smtClean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уплачиваются </a:t>
            </a: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страхователем в порядке и по тарифам, которые установлены Федеральным законом </a:t>
            </a:r>
            <a:r>
              <a:rPr lang="ru-RU" sz="1600" b="1" dirty="0" smtClean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 </a:t>
            </a: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22 декабря 2005 года N 179-ФЗ "О страховых тарифах на обязательное социальное страхование </a:t>
            </a:r>
            <a:r>
              <a:rPr lang="ru-RU" sz="1600" b="1" dirty="0" smtClean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 </a:t>
            </a: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несчастных случаев на производстве и профессиональных заболеваний на 2006 год</a:t>
            </a:r>
            <a:r>
              <a:rPr lang="ru-RU" sz="1600" b="1" dirty="0" smtClean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". </a:t>
            </a:r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1600" b="1" dirty="0" smtClean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Страховые </a:t>
            </a: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тарифы на обязательное социальное страхование от несчастных случаев на производстве </a:t>
            </a:r>
            <a:r>
              <a:rPr lang="ru-RU" sz="1600" b="1" dirty="0" smtClean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</a:t>
            </a: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профессиональных заболеваний определяются в процентах к суммам выплат и иных вознаграждений</a:t>
            </a:r>
            <a:r>
              <a:rPr lang="ru-RU" sz="1600" b="1" dirty="0" smtClean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которые начислены в пользу застрахованных в рамках трудовых отношений и гражданско-правовых </a:t>
            </a:r>
            <a:r>
              <a:rPr lang="ru-RU" sz="1600" b="1" dirty="0" smtClean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договоров </a:t>
            </a: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включаются в базу для начисления страховых взносов на обязательное социальное </a:t>
            </a:r>
            <a:r>
              <a:rPr lang="ru-RU" sz="1600" b="1" dirty="0" smtClean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страхование </a:t>
            </a: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 несчастных случаев на производстве и профессиональных заболеваний в </a:t>
            </a:r>
            <a:r>
              <a:rPr lang="ru-RU" sz="1600" b="1" dirty="0" smtClean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соответствии </a:t>
            </a: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Федеральным законом от 24 июля 1998 года N 125-ФЗ "Об обязательном социальном страховании от </a:t>
            </a:r>
            <a:r>
              <a:rPr lang="ru-RU" sz="1600" b="1" dirty="0" smtClean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несчастных </a:t>
            </a:r>
            <a:r>
              <a:rPr lang="ru-RU" sz="1600" b="1" dirty="0">
                <a:effectLst>
                  <a:outerShdw dist="25400" dir="13500000" sx="0" sy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случаев на производстве и профессиональных заболеваний".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258888" y="188913"/>
          <a:ext cx="6400800" cy="274637"/>
        </p:xfrm>
        <a:graphic>
          <a:graphicData uri="http://schemas.openxmlformats.org/drawingml/2006/table">
            <a:tbl>
              <a:tblPr/>
              <a:tblGrid>
                <a:gridCol w="3200400"/>
                <a:gridCol w="3200400"/>
              </a:tblGrid>
              <a:tr h="274637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№ 356-ФЗ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/>
                        <a:t>30.11.2011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74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79388" y="188913"/>
            <a:ext cx="8785225" cy="6553200"/>
          </a:xfrm>
          <a:prstGeom prst="rect">
            <a:avLst/>
          </a:prstGeom>
        </p:spPr>
        <p:txBody>
          <a:bodyPr rtlCol="0">
            <a:normAutofit fontScale="85000" lnSpcReduction="20000"/>
          </a:bodyPr>
          <a:lstStyle/>
          <a:p>
            <a:pPr marL="46037" indent="0" algn="ctr">
              <a:buFont typeface="Georgia" pitchFamily="18" charset="0"/>
              <a:buNone/>
              <a:defRPr/>
            </a:pPr>
            <a:r>
              <a:rPr lang="ru-RU" sz="2400" b="1" dirty="0"/>
              <a:t>Правительство Российской Федерации</a:t>
            </a:r>
          </a:p>
          <a:p>
            <a:pPr marL="46037" indent="0" algn="ctr">
              <a:buFont typeface="Georgia" pitchFamily="18" charset="0"/>
              <a:buNone/>
              <a:defRPr/>
            </a:pPr>
            <a:r>
              <a:rPr lang="ru-RU" sz="2400" b="1" dirty="0" smtClean="0"/>
              <a:t>Постановление </a:t>
            </a:r>
            <a:r>
              <a:rPr lang="ru-RU" sz="2400" b="1" dirty="0"/>
              <a:t>от 24 ноября 2011 г. №974 О предельной величине базы для начисления страховых взносов в государственные внебюджетные фонды с 1 января 2012 г</a:t>
            </a:r>
            <a:r>
              <a:rPr lang="ru-RU" sz="2400" b="1" dirty="0" smtClean="0"/>
              <a:t>.</a:t>
            </a:r>
          </a:p>
          <a:p>
            <a:pPr marL="46037" indent="0" algn="ctr">
              <a:buFont typeface="Georgia" pitchFamily="18" charset="0"/>
              <a:buNone/>
              <a:defRPr/>
            </a:pPr>
            <a:endParaRPr lang="ru-RU" sz="2400" b="1" dirty="0"/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2400" dirty="0"/>
              <a:t>В соответствии с частью 5 статьи 8 Федерального закона «О страховых взносах в Пенсионный фонд Российской Федерации, Фонд социального страхования Российской Федерации, Федеральный фонд обязательного медицинского страхования» Правительство Российской Федерации постановляет:</a:t>
            </a:r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2400" dirty="0"/>
              <a:t>1. Установить, что:</a:t>
            </a:r>
          </a:p>
          <a:p>
            <a:pPr>
              <a:defRPr/>
            </a:pPr>
            <a:r>
              <a:rPr lang="ru-RU" sz="2400" dirty="0"/>
              <a:t>предельная величина базы для начисления страховых взносов в государственные внебюджетные фонды, предусмотренная частью 4 статьи 8 Федерального закона «О страховых взносах в Пенсионный фонд Российской Федерации, Фонд социального страхования Российской Федерации, Федеральный фонд обязательного медицинского страхования»,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подлежит индексации с 1 января 2012 г. в 1,1048 раза с учетом роста средней заработной платы </a:t>
            </a:r>
            <a:r>
              <a:rPr lang="ru-RU" sz="2400" dirty="0"/>
              <a:t>в Российской Федерации;</a:t>
            </a:r>
          </a:p>
          <a:p>
            <a:pPr>
              <a:defRPr/>
            </a:pPr>
            <a:r>
              <a:rPr lang="ru-RU" sz="2400" dirty="0"/>
              <a:t>для плательщиков страховых взносов в государственные внебюджетные фонды, предусмотренных в пункте 1 части 1 статьи 5 указанного Федерального закона, база для начисления страховых взносов с учетом ее индексации в соответствии с настоящим постановлением составляет в отношении каждого физического лица сумму, не превышающую 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512000 рублей нарастающим итогом с 1 января 2012 г.</a:t>
            </a:r>
          </a:p>
        </p:txBody>
      </p:sp>
    </p:spTree>
    <p:extLst>
      <p:ext uri="{BB962C8B-B14F-4D97-AF65-F5344CB8AC3E}">
        <p14:creationId xmlns:p14="http://schemas.microsoft.com/office/powerpoint/2010/main" val="355086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07950" y="188913"/>
            <a:ext cx="8856663" cy="64801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46037" indent="0">
              <a:buFont typeface="Georgia" pitchFamily="18" charset="0"/>
              <a:buNone/>
              <a:defRPr/>
            </a:pPr>
            <a:r>
              <a:rPr lang="ru-RU" sz="2400" dirty="0"/>
              <a:t>С 2012 года тариф страховых взносов в ПФР будет разбит на 2 части: солидарная часть и индивидуальная часть</a:t>
            </a:r>
            <a:r>
              <a:rPr lang="ru-RU" sz="2400" dirty="0" smtClean="0"/>
              <a:t>.</a:t>
            </a:r>
          </a:p>
          <a:p>
            <a:pPr marL="46037" indent="0">
              <a:buFont typeface="Georgia" pitchFamily="18" charset="0"/>
              <a:buNone/>
              <a:defRPr/>
            </a:pPr>
            <a:endParaRPr lang="ru-RU" sz="2400" dirty="0"/>
          </a:p>
          <a:p>
            <a:pPr>
              <a:defRPr/>
            </a:pPr>
            <a:r>
              <a:rPr lang="ru-RU" sz="2400" b="1" dirty="0"/>
              <a:t>солидарная часть</a:t>
            </a:r>
            <a:r>
              <a:rPr lang="ru-RU" sz="2400" dirty="0"/>
              <a:t> - часть страховых взносов на ОПС, предназначенных для формирования денежных средств в целях выплаты фиксированного базового размера трудовой пенсии, социального пособия на погребение умерших пенсионеров и т.д.</a:t>
            </a:r>
          </a:p>
          <a:p>
            <a:pPr>
              <a:defRPr/>
            </a:pPr>
            <a:r>
              <a:rPr lang="ru-RU" sz="2400" b="1" dirty="0"/>
              <a:t>индивидуальная часть</a:t>
            </a:r>
            <a:r>
              <a:rPr lang="ru-RU" sz="2400" dirty="0"/>
              <a:t> - часть страховых взносов на ОПС, предназначенных для формирования денежных средств застрахованного лица и учитываемых на его индивидуальном лицевом счете.</a:t>
            </a:r>
          </a:p>
          <a:p>
            <a:pPr marL="46037" indent="0">
              <a:buFont typeface="Georgia" pitchFamily="18" charset="0"/>
              <a:buNone/>
              <a:defRPr/>
            </a:pPr>
            <a:endParaRPr lang="ru-RU" sz="2400" dirty="0" smtClean="0"/>
          </a:p>
          <a:p>
            <a:pPr marL="46037" indent="0">
              <a:buFont typeface="Georgia" pitchFamily="18" charset="0"/>
              <a:buNone/>
              <a:defRPr/>
            </a:pPr>
            <a:r>
              <a:rPr lang="ru-RU" sz="2400" dirty="0" smtClean="0"/>
              <a:t>При </a:t>
            </a:r>
            <a:r>
              <a:rPr lang="ru-RU" sz="2400" dirty="0"/>
              <a:t>этом платить страховые взносы в ПФР в 2012 году  нужно будет по-старому. Дополнительных платежек и КБК не предполагается.</a:t>
            </a:r>
          </a:p>
        </p:txBody>
      </p:sp>
    </p:spTree>
    <p:extLst>
      <p:ext uri="{BB962C8B-B14F-4D97-AF65-F5344CB8AC3E}">
        <p14:creationId xmlns:p14="http://schemas.microsoft.com/office/powerpoint/2010/main" val="317251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68313" y="620713"/>
            <a:ext cx="7705725" cy="5145087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indent="-182880" algn="just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388" y="87313"/>
            <a:ext cx="88423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accent6"/>
                </a:solidFill>
                <a:effectLst/>
                <a:latin typeface="Arial" pitchFamily="34" charset="0"/>
                <a:cs typeface="Arial" pitchFamily="34" charset="0"/>
              </a:rPr>
              <a:t>Страховые тарифы для начисления взносов в 2012 г.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388" y="765175"/>
          <a:ext cx="8785225" cy="59120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7045"/>
                <a:gridCol w="1757045"/>
                <a:gridCol w="1757045"/>
                <a:gridCol w="1757045"/>
                <a:gridCol w="1757045"/>
              </a:tblGrid>
              <a:tr h="296567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Категории плательщиков 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Пенсионный фонд 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72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1966 г. и старше 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1967 г. и моложе 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481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Страховая часть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Страховая часть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Накопительная часть 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</a:tr>
              <a:tr h="326162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Основной тариф (применяются всеми организациями, если для них не установлен иной пониженный тариф) (ст.58.2)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 предельной величины (512000) 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22.0</a:t>
                      </a:r>
                      <a:b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b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6.0 -солидарная часть тарифа страховых взносов;</a:t>
                      </a:r>
                      <a:b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16.0 - индивидуальная часть тарифа страховых взносов;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 16.0</a:t>
                      </a:r>
                      <a:b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b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6.0 -солидарная часть тарифа страховых взносов;</a:t>
                      </a:r>
                      <a:b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10.0 - индивидуальная часть тарифа страховых взносов;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 6.0</a:t>
                      </a:r>
                      <a:b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- индивидуальная часть тарифа страховых взносов;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</a:tr>
              <a:tr h="1418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Свыше предельной величины (512000) 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 10.0</a:t>
                      </a:r>
                      <a:b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-солидарная часть тарифа страховых взносов </a:t>
                      </a:r>
                      <a:endParaRPr lang="ru-RU" sz="160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10.0</a:t>
                      </a:r>
                      <a:b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-солидарная часть тарифа страховых взносов  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91" marR="8091" marT="8090" marB="80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1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smtClean="0">
                <a:solidFill>
                  <a:schemeClr val="tx2">
                    <a:satMod val="130000"/>
                  </a:schemeClr>
                </a:solidFill>
              </a:rPr>
              <a:t>Критерии отбора для субъектов малого предпринимательства приоритетных сфер деятельности </a:t>
            </a:r>
            <a:endParaRPr lang="ru-RU" sz="280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-</a:t>
            </a:r>
            <a:r>
              <a:rPr lang="ru-RU" dirty="0"/>
              <a:t>  рост средней заработной платы работников по сравнению с годом, предшествующим получению субсидии</a:t>
            </a:r>
          </a:p>
          <a:p>
            <a:pPr marL="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/>
              <a:t>-  объем планируемых налоговых поступлений и иных обязательных платежей в консолидированный бюджет Ростовской области за текущий год выше суммы субсидии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73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821316"/>
              </p:ext>
            </p:extLst>
          </p:nvPr>
        </p:nvGraphicFramePr>
        <p:xfrm>
          <a:off x="900113" y="765175"/>
          <a:ext cx="7632700" cy="5256213"/>
        </p:xfrm>
        <a:graphic>
          <a:graphicData uri="http://schemas.openxmlformats.org/drawingml/2006/table">
            <a:tbl>
              <a:tblPr/>
              <a:tblGrid>
                <a:gridCol w="3455987"/>
                <a:gridCol w="2117725"/>
                <a:gridCol w="2058988"/>
              </a:tblGrid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ФЕДЕРАЛЬНЫЕ НАЛОГИ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РЕГИОНАЛЬНЫЕ НАЛОГИ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МЕСТНЫЕ НАЛОГИ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налог на добавленную стоимость;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акцизы;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3) налог на доходы физических лиц;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4) налог на прибыль организаций;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5) налог на добычу полезных ископаемых;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6) водный налог;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7) сборы за пользование объектами животного мира  и    водными биологическими ресурсами;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налог на имущество организаций;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налог на игорный бизнес;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3) транспортный налог.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земельный налог;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налог на имущество физических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НАЛОГОВЫЕ РЕЖИМЫ – приравнены к федеральным налогам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038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Упрощенная система налогообложения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 налогообложения в виде единого налога на вмененный доход для отдельных видов деятельности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 налогообложения при исполнении соглашений о разделе продукции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 налогообложения для сельскохозяйственных производителей (единый сельскохозяйственный налог)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682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donbass.ua/multimedia/images/news/original/2010/01/20/deng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404813"/>
            <a:ext cx="4176713" cy="4537075"/>
          </a:xfrm>
          <a:noFill/>
        </p:spPr>
      </p:pic>
      <p:sp>
        <p:nvSpPr>
          <p:cNvPr id="8196" name="Заголовок 1"/>
          <p:cNvSpPr>
            <a:spLocks noGrp="1"/>
          </p:cNvSpPr>
          <p:nvPr>
            <p:ph type="title"/>
          </p:nvPr>
        </p:nvSpPr>
        <p:spPr>
          <a:xfrm>
            <a:off x="468313" y="4581525"/>
            <a:ext cx="8229600" cy="1584325"/>
          </a:xfr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</a:rPr>
              <a:t>Основные режимы налогообложения предпринимательской деятельности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32363" y="404813"/>
            <a:ext cx="3960812" cy="572135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1) Обязательные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Общая система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ЕНВД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 2) Добровольные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УСН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ЕСХН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95536" y="1916832"/>
          <a:ext cx="835292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19" name="Заголовок 2"/>
          <p:cNvSpPr>
            <a:spLocks noGrp="1"/>
          </p:cNvSpPr>
          <p:nvPr>
            <p:ph type="ctrTitle"/>
          </p:nvPr>
        </p:nvSpPr>
        <p:spPr>
          <a:xfrm>
            <a:off x="684213" y="260350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tx2">
                    <a:satMod val="130000"/>
                  </a:schemeClr>
                </a:solidFill>
              </a:rPr>
              <a:t>Взаимосвязь между налоговыми режимами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rgbClr val="C6D9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</TotalTime>
  <Words>3494</Words>
  <Application>Microsoft Office PowerPoint</Application>
  <PresentationFormat>Экран (4:3)</PresentationFormat>
  <Paragraphs>606</Paragraphs>
  <Slides>56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7" baseType="lpstr">
      <vt:lpstr>Тема Office</vt:lpstr>
      <vt:lpstr>Семинар «Налоговые режимы для малого бизнеса: практика и развитие»</vt:lpstr>
      <vt:lpstr>Федеральный закон «О развитии малого и среднего предпринимательства в Российской Федерации»  от 24.07.2007 № 209-ФЗ</vt:lpstr>
      <vt:lpstr>Постановление Правительства Российской Федерации от 22 июля 2008 г. № 556 «О предельных значениях выручки от реализации товаров (работ, услуг) для субъектов малого и среднего предпринимательства».</vt:lpstr>
      <vt:lpstr>Субсидии в целях возмещения части затрат на:</vt:lpstr>
      <vt:lpstr>Приоритетные сферы для предоставления бюджетных субсидий в Ростовской области</vt:lpstr>
      <vt:lpstr>Критерии отбора для субъектов малого предпринимательства приоритетных сфер деятельности </vt:lpstr>
      <vt:lpstr>Презентация PowerPoint</vt:lpstr>
      <vt:lpstr>Основные режимы налогообложения предпринимательской деятельности</vt:lpstr>
      <vt:lpstr>Взаимосвязь между налоговыми режимами</vt:lpstr>
      <vt:lpstr>Общая система налогообложения</vt:lpstr>
      <vt:lpstr>Соотношение финансовых терминов</vt:lpstr>
      <vt:lpstr>Презентация PowerPoint</vt:lpstr>
      <vt:lpstr>Общая формула НДС</vt:lpstr>
      <vt:lpstr>Расчетная ставка НДС</vt:lpstr>
      <vt:lpstr>Презентация PowerPoint</vt:lpstr>
      <vt:lpstr>Для всех плательщиков НДС</vt:lpstr>
      <vt:lpstr>Для тех, кто ведет внешнеэкономическую деятельность</vt:lpstr>
      <vt:lpstr>Для получателей бюджетных субсидий</vt:lpstr>
      <vt:lpstr>Налог на прибыль</vt:lpstr>
      <vt:lpstr>Общая формула налога на прибыль</vt:lpstr>
      <vt:lpstr>Правила признания расходов</vt:lpstr>
      <vt:lpstr>Основные расходы</vt:lpstr>
      <vt:lpstr>Пример</vt:lpstr>
      <vt:lpstr>Формируем налоговую базу</vt:lpstr>
      <vt:lpstr>Для кого важны изменения </vt:lpstr>
      <vt:lpstr>Упрощенная система налогообложения</vt:lpstr>
      <vt:lpstr>Формирование объекта налога</vt:lpstr>
      <vt:lpstr>Уплата ЕНВД и УСН освобождает организации и индивидуальных предпринимателей от уплаты ряда налогов</vt:lpstr>
      <vt:lpstr>Основные формы УСН</vt:lpstr>
      <vt:lpstr>УСН вправе применять ИП и организации, у которых: </vt:lpstr>
      <vt:lpstr>ОТЧЕТНОСТЬ ПРИ УСН </vt:lpstr>
      <vt:lpstr>ПРЕИМУЩЕСТВА И НЕДОСТАТКИ УСН</vt:lpstr>
      <vt:lpstr>Пример</vt:lpstr>
      <vt:lpstr>Расчет расходов</vt:lpstr>
      <vt:lpstr>Расчет чистой прибыли и налоговой нагрузки</vt:lpstr>
      <vt:lpstr>Единый налог на вмененный доход</vt:lpstr>
      <vt:lpstr>ЕНВД обязателен для применения</vt:lpstr>
      <vt:lpstr>Налогоплательщиком ЕНВД признается организация или индивидуальный предприниматель, осуществляющие на определенной территории деятельность, облагаемую ЕНВД на основании нормативно-правового акта соответствующего муниципального района (городского округа). </vt:lpstr>
      <vt:lpstr>Вмененный доход - потенциально возможный доход налогоплательщика, рассчитанный с учетом совокупности факторов, непосредственно влияющих на его получение.  Схема расчета вмененного дохода: </vt:lpstr>
      <vt:lpstr>Сумма единого налога может быть уменьшена на 50%</vt:lpstr>
      <vt:lpstr>Физический показатель</vt:lpstr>
      <vt:lpstr>Пример </vt:lpstr>
      <vt:lpstr>Важно</vt:lpstr>
      <vt:lpstr>Реформа ЕНВД</vt:lpstr>
      <vt:lpstr>Презентация PowerPoint</vt:lpstr>
      <vt:lpstr> Информация Минфина РФ от 19 июля 2011 г. N ПЗ-3/2010 "Об упрощенной системе бухгалтерского учета и бухгалтерской отчетности для субъектов малого предпринимательства"</vt:lpstr>
      <vt:lpstr>- Новые положения законодательства - Новые обязанности плательщиков - Новые методы контроля - Проблемы и противоречия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«Изменения законодательства 2011 года – актуальные тенденции и практика»</dc:title>
  <dc:creator>Андрей</dc:creator>
  <cp:lastModifiedBy>Админ</cp:lastModifiedBy>
  <cp:revision>78</cp:revision>
  <dcterms:created xsi:type="dcterms:W3CDTF">2009-09-24T20:51:58Z</dcterms:created>
  <dcterms:modified xsi:type="dcterms:W3CDTF">2012-03-15T04:22:48Z</dcterms:modified>
</cp:coreProperties>
</file>